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67" r:id="rId3"/>
    <p:sldId id="266" r:id="rId4"/>
    <p:sldId id="257" r:id="rId5"/>
    <p:sldId id="258" r:id="rId6"/>
    <p:sldId id="259" r:id="rId7"/>
    <p:sldId id="260" r:id="rId8"/>
    <p:sldId id="261" r:id="rId9"/>
    <p:sldId id="262" r:id="rId10"/>
    <p:sldId id="263" r:id="rId11"/>
    <p:sldId id="264" r:id="rId12"/>
    <p:sldId id="265" r:id="rId13"/>
  </p:sldIdLst>
  <p:sldSz cx="18288000" cy="10287000"/>
  <p:notesSz cx="6858000" cy="9144000"/>
  <p:embeddedFontLst>
    <p:embeddedFont>
      <p:font typeface="Agrandir" panose="020B0600070205080204" charset="0"/>
      <p:regular r:id="rId15"/>
    </p:embeddedFont>
    <p:embeddedFont>
      <p:font typeface="Agrandir Bold" panose="020B0600070205080204" charset="0"/>
      <p:regular r:id="rId16"/>
    </p:embeddedFont>
    <p:embeddedFont>
      <p:font typeface="Londrina Solid" panose="020B0600070205080204" charset="0"/>
      <p:regular r:id="rId17"/>
    </p:embeddedFont>
    <p:embeddedFont>
      <p:font typeface="Londrina Solid Heavy" panose="020B060007020508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9340" autoAdjust="0"/>
  </p:normalViewPr>
  <p:slideViewPr>
    <p:cSldViewPr>
      <p:cViewPr varScale="1">
        <p:scale>
          <a:sx n="35" d="100"/>
          <a:sy n="35" d="100"/>
        </p:scale>
        <p:origin x="141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47327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こうけつあつのかんりにおいて、せいかつしゅうかんのかいぜんはおおくのばあい、さいしょのすてっぷとなります。ぐたいてきには、いかのことがあげられます。</a:t>
            </a:r>
          </a:p>
          <a:p>
            <a:r>
              <a:rPr lang="ja-JP" altLang="en-US" dirty="0"/>
              <a:t>しおぶんせっしゅりょうをへらし、ばらんすのとれたしんぞうによいしょくじをとる</a:t>
            </a:r>
          </a:p>
          <a:p>
            <a:r>
              <a:rPr lang="ja-JP" altLang="en-US" dirty="0"/>
              <a:t>ていきてきなうんどう（ほぼまいにち</a:t>
            </a:r>
            <a:r>
              <a:rPr lang="en-US" altLang="ja-JP" dirty="0"/>
              <a:t>30</a:t>
            </a:r>
            <a:r>
              <a:rPr lang="ja-JP" altLang="en-US" dirty="0"/>
              <a:t>ぷんいじょう）</a:t>
            </a:r>
          </a:p>
          <a:p>
            <a:r>
              <a:rPr lang="ja-JP" altLang="en-US" dirty="0"/>
              <a:t>けんこうてきなたいじゅうをいじする</a:t>
            </a:r>
          </a:p>
          <a:p>
            <a:r>
              <a:rPr lang="ja-JP" altLang="en-US" dirty="0"/>
              <a:t>あるこーるせっしゅをひかえ、たばこをさける</a:t>
            </a:r>
          </a:p>
          <a:p>
            <a:r>
              <a:rPr lang="ja-JP" altLang="en-US" dirty="0"/>
              <a:t>りらくぜーしょんほうやせらぴーですとれすをかんりする</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err="1"/>
              <a:t>くすりはまいにちわすれずにのむこと</a:t>
            </a:r>
            <a:r>
              <a:rPr dirty="0"/>
              <a:t>。</a:t>
            </a:r>
          </a:p>
          <a:p>
            <a:r>
              <a:rPr dirty="0" err="1"/>
              <a:t>けつあつもていきてきにチェックしましょう</a:t>
            </a:r>
            <a:r>
              <a:rPr dirty="0"/>
              <a:t>。</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A167A-18DB-E619-C250-3BAA56B339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8D35CD-0BDC-1D46-1FA2-F75D5C6AA0DA}"/>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D71F5BFE-40B5-A1E4-4114-6F23CF2CB609}"/>
              </a:ext>
            </a:extLst>
          </p:cNvPr>
          <p:cNvSpPr>
            <a:spLocks noGrp="1"/>
          </p:cNvSpPr>
          <p:nvPr>
            <p:ph type="body" sz="quarter" idx="3"/>
          </p:nvPr>
        </p:nvSpPr>
        <p:spPr/>
        <p:txBody>
          <a:bodyPr/>
          <a:lstStyle/>
          <a:p>
            <a:endParaRPr dirty="0"/>
          </a:p>
        </p:txBody>
      </p:sp>
      <p:sp>
        <p:nvSpPr>
          <p:cNvPr id="4" name="Slide Number Placeholder 3">
            <a:extLst>
              <a:ext uri="{FF2B5EF4-FFF2-40B4-BE49-F238E27FC236}">
                <a16:creationId xmlns:a16="http://schemas.microsoft.com/office/drawing/2014/main" id="{B602B937-30C4-E446-1856-F10A52C93BF5}"/>
              </a:ext>
            </a:extLst>
          </p:cNvPr>
          <p:cNvSpPr>
            <a:spLocks noGrp="1"/>
          </p:cNvSpPr>
          <p:nvPr>
            <p:ph type="sldNum" sz="quarter" idx="5"/>
          </p:nvPr>
        </p:nvSpPr>
        <p:spPr/>
      </p:sp>
    </p:spTree>
    <p:extLst>
      <p:ext uri="{BB962C8B-B14F-4D97-AF65-F5344CB8AC3E}">
        <p14:creationId xmlns:p14="http://schemas.microsoft.com/office/powerpoint/2010/main" val="4079770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こうけつあつは、いっぱんてきにこうけつあつしょうともよばれ、どうみゃくへきにたいするけつえきのあつりょくがつねにたかすぎるじょうたいです。じかんがたつと、このあつりょくのじょうしょうはしんぞうびょう、のうそっちゅう、じんぞうしょうがいなどのしんこくなけんこうじょうのごうへいしょうにつながるかのうせいがあります。けつあつはミリメートルすいぎんちゅう（</a:t>
            </a:r>
            <a:r>
              <a:rPr lang="en-US" altLang="ja-JP" dirty="0"/>
              <a:t>mmHg</a:t>
            </a:r>
            <a:r>
              <a:rPr lang="ja-JP" altLang="en-US" dirty="0"/>
              <a:t>）でそくていされ、しゅうしゅくきけつあつ（うえのすうじ）とこうちょうきけつあつ（したのすうじ）のふたつのすうじできろくされます。</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この</a:t>
            </a:r>
            <a:r>
              <a:rPr lang="en-US" altLang="ja-JP" dirty="0"/>
              <a:t>slide </a:t>
            </a:r>
            <a:r>
              <a:rPr lang="ja-JP" altLang="en-US" dirty="0"/>
              <a:t>にはけつあつじょすうしです。</a:t>
            </a:r>
            <a:endParaRPr dirty="0"/>
          </a:p>
          <a:p>
            <a:r>
              <a:rPr dirty="0"/>
              <a:t>- ふつう：120/80 </a:t>
            </a:r>
            <a:r>
              <a:rPr lang="ja-JP" altLang="en-US" dirty="0"/>
              <a:t>ひゃくじゅうはしじゅう</a:t>
            </a:r>
            <a:r>
              <a:rPr dirty="0"/>
              <a:t> </a:t>
            </a:r>
            <a:r>
              <a:rPr dirty="0" err="1"/>
              <a:t>よりひくい</a:t>
            </a:r>
            <a:endParaRPr dirty="0"/>
          </a:p>
          <a:p>
            <a:r>
              <a:rPr dirty="0"/>
              <a:t>- </a:t>
            </a:r>
            <a:r>
              <a:rPr dirty="0" err="1"/>
              <a:t>こうけつあつ</a:t>
            </a:r>
            <a:r>
              <a:rPr dirty="0"/>
              <a:t> </a:t>
            </a:r>
            <a:r>
              <a:rPr dirty="0" err="1"/>
              <a:t>いちど（ステージ</a:t>
            </a:r>
            <a:r>
              <a:rPr dirty="0"/>
              <a:t> 1）：130–139 / 80–89 </a:t>
            </a:r>
            <a:r>
              <a:rPr lang="ja-JP" altLang="en-US" dirty="0"/>
              <a:t>です。</a:t>
            </a:r>
            <a:endParaRPr dirty="0"/>
          </a:p>
          <a:p>
            <a:r>
              <a:rPr dirty="0"/>
              <a:t>- </a:t>
            </a:r>
            <a:r>
              <a:rPr dirty="0" err="1"/>
              <a:t>こうけつあつ</a:t>
            </a:r>
            <a:r>
              <a:rPr dirty="0"/>
              <a:t> </a:t>
            </a:r>
            <a:r>
              <a:rPr dirty="0" err="1"/>
              <a:t>にど（ステージ</a:t>
            </a:r>
            <a:r>
              <a:rPr dirty="0"/>
              <a:t> 2）：</a:t>
            </a:r>
            <a:r>
              <a:rPr lang="ja-JP" altLang="en-US" dirty="0"/>
              <a:t>しゅうしゅくきけつあつが</a:t>
            </a:r>
            <a:r>
              <a:rPr dirty="0"/>
              <a:t>140 </a:t>
            </a:r>
            <a:r>
              <a:rPr dirty="0" err="1"/>
              <a:t>いじょう</a:t>
            </a:r>
            <a:r>
              <a:rPr dirty="0"/>
              <a:t> /</a:t>
            </a:r>
            <a:r>
              <a:rPr lang="ja-JP" altLang="en-US" dirty="0"/>
              <a:t>さいていけつあつは</a:t>
            </a:r>
            <a:r>
              <a:rPr dirty="0"/>
              <a:t>90 </a:t>
            </a:r>
            <a:r>
              <a:rPr dirty="0" err="1"/>
              <a:t>いじょう</a:t>
            </a:r>
            <a:endParaRPr dirty="0"/>
          </a:p>
          <a:p>
            <a:r>
              <a:rPr dirty="0"/>
              <a:t>- きゅうせいこうけつあつ：180 </a:t>
            </a:r>
            <a:r>
              <a:rPr dirty="0" err="1"/>
              <a:t>いじょう</a:t>
            </a:r>
            <a:r>
              <a:rPr dirty="0"/>
              <a:t> / 120 </a:t>
            </a:r>
            <a:r>
              <a:rPr dirty="0" err="1"/>
              <a:t>いじょう（きけん</a:t>
            </a:r>
            <a:r>
              <a:rPr lang="ja-JP" altLang="en-US" dirty="0"/>
              <a:t>）です。</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こうけつあつは、せいかつしゅうかんやいでんてきよういんによってひきおこされることがあります。</a:t>
            </a:r>
            <a:endParaRPr lang="en-US" altLang="ja-JP" dirty="0"/>
          </a:p>
          <a:p>
            <a:r>
              <a:rPr lang="ja-JP" altLang="en-US" dirty="0"/>
              <a:t>ぐたいてきには、つぎのようなものがあげられます。</a:t>
            </a:r>
            <a:endParaRPr lang="en-US" altLang="ja-JP" dirty="0"/>
          </a:p>
          <a:p>
            <a:r>
              <a:rPr lang="ja-JP" altLang="en-US" dirty="0"/>
              <a:t>ふけんこうなしょくじ（えんぶんやほうわしぼうさんのかじょうせっしゅ） </a:t>
            </a:r>
            <a:endParaRPr lang="en-US" altLang="ja-JP" dirty="0"/>
          </a:p>
          <a:p>
            <a:r>
              <a:rPr lang="ja-JP" altLang="en-US" dirty="0"/>
              <a:t>うんどうぶそく ひまんまたはかたいじゅう かどのいんしゅやきつえん まんせいてきなすとれす こうけつあつのかぞくれき また、じんぞうびょうやほるもんいじょうなどのびょうきがげんいんとなるばあいもあります。</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こうけつあつは、じゅうだいなそんしょうがはっせいするまであきらかなしょうじょうがあらわれないことがいっぱんてきであるため、「サイレントキラー」とよばれることがおおいです。しょうじょうがあらわれたばあい、ずつう、いきぎれ、はなぢ、むねいたなどがあげられますが、これらはつねにあらわれるわけではなく、けつあつがきけんなほどたかいときにあらわれることがおおいです。</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err="1"/>
              <a:t>ちりょうしないと、おこるかのうせいがあるもの</a:t>
            </a:r>
            <a:r>
              <a:rPr dirty="0"/>
              <a:t>：</a:t>
            </a:r>
            <a:endParaRPr lang="en-US" dirty="0"/>
          </a:p>
          <a:p>
            <a:r>
              <a:rPr lang="ja-JP" altLang="en-US" dirty="0"/>
              <a:t>高血圧を気を付けてないなら高血圧のせいでしたのびょうきが引き起こす可能性があります。</a:t>
            </a:r>
            <a:endParaRPr dirty="0"/>
          </a:p>
          <a:p>
            <a:r>
              <a:rPr dirty="0"/>
              <a:t>- </a:t>
            </a:r>
            <a:r>
              <a:rPr dirty="0" err="1"/>
              <a:t>しんぞうのびょうき（しんふぜん</a:t>
            </a:r>
            <a:r>
              <a:rPr dirty="0"/>
              <a:t> </a:t>
            </a:r>
            <a:r>
              <a:rPr dirty="0" err="1"/>
              <a:t>など</a:t>
            </a:r>
            <a:r>
              <a:rPr dirty="0"/>
              <a:t>）</a:t>
            </a:r>
          </a:p>
          <a:p>
            <a:r>
              <a:rPr dirty="0"/>
              <a:t>- </a:t>
            </a:r>
            <a:r>
              <a:rPr dirty="0" err="1"/>
              <a:t>のうそっちゅう</a:t>
            </a:r>
            <a:endParaRPr dirty="0"/>
          </a:p>
          <a:p>
            <a:r>
              <a:rPr dirty="0"/>
              <a:t>- </a:t>
            </a:r>
            <a:r>
              <a:rPr dirty="0" err="1"/>
              <a:t>じんぞうのきのうしょうがい</a:t>
            </a:r>
            <a:endParaRPr dirty="0"/>
          </a:p>
          <a:p>
            <a:r>
              <a:rPr dirty="0"/>
              <a:t>- </a:t>
            </a:r>
            <a:r>
              <a:rPr dirty="0" err="1"/>
              <a:t>きおくりょくやにんちしょうのもんだい</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こうけつあつはかふそうちでけつあつをそくていすることによってしんだんされます。しんだんをかくていするには、いっていきかんにはわたってふくすうかいのそくていがひつようです。ひとによっては、にじゅうよじかんのけつあつそくていがひつようなばあいもあります。とくにリスクのあるこじんにたいしては、ていきてきなかんしがふかけつです。</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err="1"/>
              <a:t>せいかつしゅうかんのかいぜんだけではふそくするばあい、くすりがしょほうされます</a:t>
            </a:r>
            <a:r>
              <a:rPr dirty="0"/>
              <a:t>。</a:t>
            </a:r>
          </a:p>
          <a:p>
            <a:r>
              <a:rPr dirty="0" err="1"/>
              <a:t>よくつかわれるくすりのしゅるい</a:t>
            </a:r>
            <a:r>
              <a:rPr dirty="0"/>
              <a:t>：</a:t>
            </a:r>
          </a:p>
          <a:p>
            <a:r>
              <a:rPr dirty="0"/>
              <a:t>- </a:t>
            </a:r>
            <a:r>
              <a:rPr dirty="0" err="1"/>
              <a:t>りにょうざい（たいないのすいぶんをへらす</a:t>
            </a:r>
            <a:r>
              <a:rPr dirty="0"/>
              <a:t>）</a:t>
            </a:r>
          </a:p>
          <a:p>
            <a:r>
              <a:rPr dirty="0"/>
              <a:t>- </a:t>
            </a:r>
            <a:r>
              <a:rPr dirty="0" err="1"/>
              <a:t>かるしうむブロッカ</a:t>
            </a:r>
            <a:r>
              <a:rPr dirty="0"/>
              <a:t>ー（</a:t>
            </a:r>
            <a:r>
              <a:rPr dirty="0" err="1"/>
              <a:t>しんぞうやけっかんへのかるしうむをせいげん</a:t>
            </a:r>
            <a:r>
              <a:rPr dirty="0"/>
              <a:t>）</a:t>
            </a:r>
          </a:p>
          <a:p>
            <a:r>
              <a:rPr dirty="0"/>
              <a:t>- </a:t>
            </a:r>
            <a:r>
              <a:rPr dirty="0" err="1"/>
              <a:t>ACEいんがいざい（けつあつをさげる</a:t>
            </a:r>
            <a:r>
              <a:rPr dirty="0"/>
              <a:t>）</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63.png"/><Relationship Id="rId3" Type="http://schemas.openxmlformats.org/officeDocument/2006/relationships/image" Target="../media/image20.png"/><Relationship Id="rId7" Type="http://schemas.openxmlformats.org/officeDocument/2006/relationships/image" Target="../media/image18.png"/><Relationship Id="rId12" Type="http://schemas.openxmlformats.org/officeDocument/2006/relationships/image" Target="../media/image62.svg"/><Relationship Id="rId2" Type="http://schemas.openxmlformats.org/officeDocument/2006/relationships/notesSlide" Target="../notesSlides/notesSlide9.xml"/><Relationship Id="rId16" Type="http://schemas.openxmlformats.org/officeDocument/2006/relationships/image" Target="../media/image66.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61.png"/><Relationship Id="rId5" Type="http://schemas.openxmlformats.org/officeDocument/2006/relationships/image" Target="../media/image22.png"/><Relationship Id="rId15" Type="http://schemas.openxmlformats.org/officeDocument/2006/relationships/image" Target="../media/image65.png"/><Relationship Id="rId10" Type="http://schemas.openxmlformats.org/officeDocument/2006/relationships/image" Target="../media/image60.svg"/><Relationship Id="rId4" Type="http://schemas.openxmlformats.org/officeDocument/2006/relationships/image" Target="../media/image21.svg"/><Relationship Id="rId9" Type="http://schemas.openxmlformats.org/officeDocument/2006/relationships/image" Target="../media/image59.png"/><Relationship Id="rId14" Type="http://schemas.openxmlformats.org/officeDocument/2006/relationships/image" Target="../media/image64.svg"/></Relationships>
</file>

<file path=ppt/slides/_rels/slide1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8.png"/><Relationship Id="rId7" Type="http://schemas.openxmlformats.org/officeDocument/2006/relationships/image" Target="../media/image18.png"/><Relationship Id="rId12" Type="http://schemas.openxmlformats.org/officeDocument/2006/relationships/image" Target="../media/image6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67.png"/><Relationship Id="rId5" Type="http://schemas.openxmlformats.org/officeDocument/2006/relationships/image" Target="../media/image12.png"/><Relationship Id="rId10" Type="http://schemas.openxmlformats.org/officeDocument/2006/relationships/image" Target="../media/image33.svg"/><Relationship Id="rId4" Type="http://schemas.openxmlformats.org/officeDocument/2006/relationships/image" Target="../media/image29.sv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image" Target="../media/image2.svg"/><Relationship Id="rId12"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6.svg"/><Relationship Id="rId5" Type="http://schemas.openxmlformats.org/officeDocument/2006/relationships/image" Target="../media/image9.sv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4.sv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image" Target="../media/image2.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6.svg"/><Relationship Id="rId5" Type="http://schemas.openxmlformats.org/officeDocument/2006/relationships/image" Target="../media/image9.sv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0.png"/><Relationship Id="rId7" Type="http://schemas.openxmlformats.org/officeDocument/2006/relationships/image" Target="../media/image18.png"/><Relationship Id="rId12" Type="http://schemas.openxmlformats.org/officeDocument/2006/relationships/image" Target="../media/image27.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33.svg"/><Relationship Id="rId4" Type="http://schemas.openxmlformats.org/officeDocument/2006/relationships/image" Target="../media/image29.svg"/><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18.png"/><Relationship Id="rId12" Type="http://schemas.openxmlformats.org/officeDocument/2006/relationships/image" Target="../media/image37.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36.png"/><Relationship Id="rId5" Type="http://schemas.openxmlformats.org/officeDocument/2006/relationships/image" Target="../media/image12.png"/><Relationship Id="rId15" Type="http://schemas.openxmlformats.org/officeDocument/2006/relationships/image" Target="../media/image40.sv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18.png"/><Relationship Id="rId12" Type="http://schemas.openxmlformats.org/officeDocument/2006/relationships/image" Target="../media/image48.svg"/><Relationship Id="rId2" Type="http://schemas.openxmlformats.org/officeDocument/2006/relationships/notesSlide" Target="../notesSlides/notesSlide7.xml"/><Relationship Id="rId16" Type="http://schemas.openxmlformats.org/officeDocument/2006/relationships/image" Target="../media/image52.sv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3.png"/><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42.svg"/><Relationship Id="rId9" Type="http://schemas.openxmlformats.org/officeDocument/2006/relationships/image" Target="../media/image45.png"/><Relationship Id="rId14" Type="http://schemas.openxmlformats.org/officeDocument/2006/relationships/image" Target="../media/image50.svg"/></Relationships>
</file>

<file path=ppt/slides/_rels/slide9.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21.svg"/><Relationship Id="rId4" Type="http://schemas.openxmlformats.org/officeDocument/2006/relationships/image" Target="../media/image54.sv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grpSp>
        <p:nvGrpSpPr>
          <p:cNvPr id="2" name="Group 2"/>
          <p:cNvGrpSpPr/>
          <p:nvPr/>
        </p:nvGrpSpPr>
        <p:grpSpPr>
          <a:xfrm>
            <a:off x="1424506" y="4267947"/>
            <a:ext cx="15438992" cy="3009153"/>
            <a:chOff x="0" y="-38100"/>
            <a:chExt cx="4066236" cy="792535"/>
          </a:xfrm>
        </p:grpSpPr>
        <p:sp>
          <p:nvSpPr>
            <p:cNvPr id="3" name="Freeform 3"/>
            <p:cNvSpPr/>
            <p:nvPr/>
          </p:nvSpPr>
          <p:spPr>
            <a:xfrm>
              <a:off x="0" y="160554"/>
              <a:ext cx="4066236" cy="593881"/>
            </a:xfrm>
            <a:custGeom>
              <a:avLst/>
              <a:gdLst/>
              <a:ahLst/>
              <a:cxnLst/>
              <a:rect l="l" t="t" r="r" b="b"/>
              <a:pathLst>
                <a:path w="4066236" h="593881">
                  <a:moveTo>
                    <a:pt x="0" y="0"/>
                  </a:moveTo>
                  <a:lnTo>
                    <a:pt x="4066236" y="0"/>
                  </a:lnTo>
                  <a:lnTo>
                    <a:pt x="4066236" y="593881"/>
                  </a:lnTo>
                  <a:lnTo>
                    <a:pt x="0" y="593881"/>
                  </a:lnTo>
                  <a:close/>
                </a:path>
              </a:pathLst>
            </a:custGeom>
            <a:solidFill>
              <a:srgbClr val="EEE2F2"/>
            </a:solidFill>
          </p:spPr>
          <p:txBody>
            <a:bodyPr/>
            <a:lstStyle/>
            <a:p>
              <a:r>
                <a:rPr lang="ja-JP" altLang="en-US" sz="9600" dirty="0">
                  <a:solidFill>
                    <a:schemeClr val="accent2"/>
                  </a:solidFill>
                  <a:latin typeface="Londrina Solid" panose="020B0600070205080204" charset="0"/>
                </a:rPr>
                <a:t>　　　</a:t>
              </a:r>
              <a:r>
                <a:rPr lang="ja-JP" altLang="en-US" sz="9999" dirty="0">
                  <a:solidFill>
                    <a:srgbClr val="CB2021"/>
                  </a:solidFill>
                  <a:latin typeface="Londrina Solid"/>
                </a:rPr>
                <a:t>おはようございます。</a:t>
              </a:r>
            </a:p>
          </p:txBody>
        </p:sp>
        <p:sp>
          <p:nvSpPr>
            <p:cNvPr id="4" name="TextBox 4"/>
            <p:cNvSpPr txBox="1"/>
            <p:nvPr/>
          </p:nvSpPr>
          <p:spPr>
            <a:xfrm>
              <a:off x="0" y="-38100"/>
              <a:ext cx="4066235" cy="631981"/>
            </a:xfrm>
            <a:prstGeom prst="rect">
              <a:avLst/>
            </a:prstGeom>
          </p:spPr>
          <p:txBody>
            <a:bodyPr lIns="50800" tIns="50800" rIns="50800" bIns="50800" rtlCol="0" anchor="ctr"/>
            <a:lstStyle/>
            <a:p>
              <a:pPr algn="ctr">
                <a:lnSpc>
                  <a:spcPts val="2659"/>
                </a:lnSpc>
                <a:spcBef>
                  <a:spcPct val="0"/>
                </a:spcBef>
              </a:pPr>
              <a:endParaRPr dirty="0"/>
            </a:p>
          </p:txBody>
        </p:sp>
      </p:grpSp>
      <p:sp>
        <p:nvSpPr>
          <p:cNvPr id="7" name="Freeform 7"/>
          <p:cNvSpPr/>
          <p:nvPr/>
        </p:nvSpPr>
        <p:spPr>
          <a:xfrm>
            <a:off x="8737956" y="3420601"/>
            <a:ext cx="356027" cy="356027"/>
          </a:xfrm>
          <a:custGeom>
            <a:avLst/>
            <a:gdLst/>
            <a:ahLst/>
            <a:cxnLst/>
            <a:rect l="l" t="t" r="r" b="b"/>
            <a:pathLst>
              <a:path w="356027" h="356027">
                <a:moveTo>
                  <a:pt x="0" y="0"/>
                </a:moveTo>
                <a:lnTo>
                  <a:pt x="356027" y="0"/>
                </a:lnTo>
                <a:lnTo>
                  <a:pt x="356027" y="356027"/>
                </a:lnTo>
                <a:lnTo>
                  <a:pt x="0" y="3560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8" name="Freeform 8"/>
          <p:cNvSpPr/>
          <p:nvPr/>
        </p:nvSpPr>
        <p:spPr>
          <a:xfrm>
            <a:off x="12091397" y="2504506"/>
            <a:ext cx="471578" cy="471578"/>
          </a:xfrm>
          <a:custGeom>
            <a:avLst/>
            <a:gdLst/>
            <a:ahLst/>
            <a:cxnLst/>
            <a:rect l="l" t="t" r="r" b="b"/>
            <a:pathLst>
              <a:path w="471578" h="471578">
                <a:moveTo>
                  <a:pt x="0" y="0"/>
                </a:moveTo>
                <a:lnTo>
                  <a:pt x="471578" y="0"/>
                </a:lnTo>
                <a:lnTo>
                  <a:pt x="471578" y="471577"/>
                </a:lnTo>
                <a:lnTo>
                  <a:pt x="0" y="4715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9" name="Freeform 9"/>
          <p:cNvSpPr/>
          <p:nvPr/>
        </p:nvSpPr>
        <p:spPr>
          <a:xfrm rot="-1211783">
            <a:off x="3708555" y="4322287"/>
            <a:ext cx="1102700" cy="623527"/>
          </a:xfrm>
          <a:custGeom>
            <a:avLst/>
            <a:gdLst/>
            <a:ahLst/>
            <a:cxnLst/>
            <a:rect l="l" t="t" r="r" b="b"/>
            <a:pathLst>
              <a:path w="1102700" h="623527">
                <a:moveTo>
                  <a:pt x="0" y="0"/>
                </a:moveTo>
                <a:lnTo>
                  <a:pt x="1102700" y="0"/>
                </a:lnTo>
                <a:lnTo>
                  <a:pt x="1102700" y="623527"/>
                </a:lnTo>
                <a:lnTo>
                  <a:pt x="0" y="62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10" name="Freeform 10"/>
          <p:cNvSpPr/>
          <p:nvPr/>
        </p:nvSpPr>
        <p:spPr>
          <a:xfrm rot="2440231">
            <a:off x="4079001" y="1625748"/>
            <a:ext cx="757869" cy="428541"/>
          </a:xfrm>
          <a:custGeom>
            <a:avLst/>
            <a:gdLst/>
            <a:ahLst/>
            <a:cxnLst/>
            <a:rect l="l" t="t" r="r" b="b"/>
            <a:pathLst>
              <a:path w="757869" h="428541">
                <a:moveTo>
                  <a:pt x="0" y="0"/>
                </a:moveTo>
                <a:lnTo>
                  <a:pt x="757869" y="0"/>
                </a:lnTo>
                <a:lnTo>
                  <a:pt x="757869" y="428541"/>
                </a:lnTo>
                <a:lnTo>
                  <a:pt x="0" y="4285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11" name="Freeform 11"/>
          <p:cNvSpPr/>
          <p:nvPr/>
        </p:nvSpPr>
        <p:spPr>
          <a:xfrm rot="2440231">
            <a:off x="11948252" y="4419780"/>
            <a:ext cx="757869" cy="428541"/>
          </a:xfrm>
          <a:custGeom>
            <a:avLst/>
            <a:gdLst/>
            <a:ahLst/>
            <a:cxnLst/>
            <a:rect l="l" t="t" r="r" b="b"/>
            <a:pathLst>
              <a:path w="757869" h="428541">
                <a:moveTo>
                  <a:pt x="0" y="0"/>
                </a:moveTo>
                <a:lnTo>
                  <a:pt x="757869" y="0"/>
                </a:lnTo>
                <a:lnTo>
                  <a:pt x="757869" y="428541"/>
                </a:lnTo>
                <a:lnTo>
                  <a:pt x="0" y="4285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12" name="Freeform 12"/>
          <p:cNvSpPr/>
          <p:nvPr/>
        </p:nvSpPr>
        <p:spPr>
          <a:xfrm rot="-1358170">
            <a:off x="13291892" y="1480551"/>
            <a:ext cx="757869" cy="428541"/>
          </a:xfrm>
          <a:custGeom>
            <a:avLst/>
            <a:gdLst/>
            <a:ahLst/>
            <a:cxnLst/>
            <a:rect l="l" t="t" r="r" b="b"/>
            <a:pathLst>
              <a:path w="757869" h="428541">
                <a:moveTo>
                  <a:pt x="0" y="0"/>
                </a:moveTo>
                <a:lnTo>
                  <a:pt x="757870" y="0"/>
                </a:lnTo>
                <a:lnTo>
                  <a:pt x="757870" y="428540"/>
                </a:lnTo>
                <a:lnTo>
                  <a:pt x="0" y="4285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13" name="Freeform 13"/>
          <p:cNvSpPr/>
          <p:nvPr/>
        </p:nvSpPr>
        <p:spPr>
          <a:xfrm>
            <a:off x="9836682" y="850687"/>
            <a:ext cx="356027" cy="356027"/>
          </a:xfrm>
          <a:custGeom>
            <a:avLst/>
            <a:gdLst/>
            <a:ahLst/>
            <a:cxnLst/>
            <a:rect l="l" t="t" r="r" b="b"/>
            <a:pathLst>
              <a:path w="356027" h="356027">
                <a:moveTo>
                  <a:pt x="0" y="0"/>
                </a:moveTo>
                <a:lnTo>
                  <a:pt x="356027" y="0"/>
                </a:lnTo>
                <a:lnTo>
                  <a:pt x="356027" y="356026"/>
                </a:lnTo>
                <a:lnTo>
                  <a:pt x="0" y="356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4" name="Freeform 14"/>
          <p:cNvSpPr/>
          <p:nvPr/>
        </p:nvSpPr>
        <p:spPr>
          <a:xfrm rot="1152265">
            <a:off x="7667046" y="564770"/>
            <a:ext cx="1011281" cy="571833"/>
          </a:xfrm>
          <a:custGeom>
            <a:avLst/>
            <a:gdLst/>
            <a:ahLst/>
            <a:cxnLst/>
            <a:rect l="l" t="t" r="r" b="b"/>
            <a:pathLst>
              <a:path w="1011281" h="571833">
                <a:moveTo>
                  <a:pt x="0" y="0"/>
                </a:moveTo>
                <a:lnTo>
                  <a:pt x="1011280" y="0"/>
                </a:lnTo>
                <a:lnTo>
                  <a:pt x="1011280" y="571833"/>
                </a:lnTo>
                <a:lnTo>
                  <a:pt x="0" y="5718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15" name="Freeform 15"/>
          <p:cNvSpPr/>
          <p:nvPr/>
        </p:nvSpPr>
        <p:spPr>
          <a:xfrm>
            <a:off x="5901072" y="2319929"/>
            <a:ext cx="171242" cy="171242"/>
          </a:xfrm>
          <a:custGeom>
            <a:avLst/>
            <a:gdLst/>
            <a:ahLst/>
            <a:cxnLst/>
            <a:rect l="l" t="t" r="r" b="b"/>
            <a:pathLst>
              <a:path w="171242" h="171242">
                <a:moveTo>
                  <a:pt x="0" y="0"/>
                </a:moveTo>
                <a:lnTo>
                  <a:pt x="171242" y="0"/>
                </a:lnTo>
                <a:lnTo>
                  <a:pt x="171242" y="171242"/>
                </a:lnTo>
                <a:lnTo>
                  <a:pt x="0" y="1712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6" name="Freeform 16"/>
          <p:cNvSpPr/>
          <p:nvPr/>
        </p:nvSpPr>
        <p:spPr>
          <a:xfrm>
            <a:off x="11230625" y="3533785"/>
            <a:ext cx="1096561" cy="617323"/>
          </a:xfrm>
          <a:custGeom>
            <a:avLst/>
            <a:gdLst/>
            <a:ahLst/>
            <a:cxnLst/>
            <a:rect l="l" t="t" r="r" b="b"/>
            <a:pathLst>
              <a:path w="1096561" h="617323">
                <a:moveTo>
                  <a:pt x="0" y="0"/>
                </a:moveTo>
                <a:lnTo>
                  <a:pt x="1096561" y="0"/>
                </a:lnTo>
                <a:lnTo>
                  <a:pt x="1096561" y="617324"/>
                </a:lnTo>
                <a:lnTo>
                  <a:pt x="0" y="6173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17" name="Freeform 17"/>
          <p:cNvSpPr/>
          <p:nvPr/>
        </p:nvSpPr>
        <p:spPr>
          <a:xfrm>
            <a:off x="6230752" y="1356684"/>
            <a:ext cx="1585907" cy="892807"/>
          </a:xfrm>
          <a:custGeom>
            <a:avLst/>
            <a:gdLst/>
            <a:ahLst/>
            <a:cxnLst/>
            <a:rect l="l" t="t" r="r" b="b"/>
            <a:pathLst>
              <a:path w="1585907" h="892807">
                <a:moveTo>
                  <a:pt x="0" y="0"/>
                </a:moveTo>
                <a:lnTo>
                  <a:pt x="1585907" y="0"/>
                </a:lnTo>
                <a:lnTo>
                  <a:pt x="1585907" y="892807"/>
                </a:lnTo>
                <a:lnTo>
                  <a:pt x="0" y="8928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18" name="Freeform 18"/>
          <p:cNvSpPr/>
          <p:nvPr/>
        </p:nvSpPr>
        <p:spPr>
          <a:xfrm flipH="1">
            <a:off x="5870594" y="2676553"/>
            <a:ext cx="957398" cy="538980"/>
          </a:xfrm>
          <a:custGeom>
            <a:avLst/>
            <a:gdLst/>
            <a:ahLst/>
            <a:cxnLst/>
            <a:rect l="l" t="t" r="r" b="b"/>
            <a:pathLst>
              <a:path w="957398" h="538980">
                <a:moveTo>
                  <a:pt x="957398" y="0"/>
                </a:moveTo>
                <a:lnTo>
                  <a:pt x="0" y="0"/>
                </a:lnTo>
                <a:lnTo>
                  <a:pt x="0" y="538980"/>
                </a:lnTo>
                <a:lnTo>
                  <a:pt x="957398" y="538980"/>
                </a:lnTo>
                <a:lnTo>
                  <a:pt x="957398"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19" name="Freeform 19"/>
          <p:cNvSpPr/>
          <p:nvPr/>
        </p:nvSpPr>
        <p:spPr>
          <a:xfrm flipH="1">
            <a:off x="14256843" y="4224578"/>
            <a:ext cx="957398" cy="538980"/>
          </a:xfrm>
          <a:custGeom>
            <a:avLst/>
            <a:gdLst/>
            <a:ahLst/>
            <a:cxnLst/>
            <a:rect l="l" t="t" r="r" b="b"/>
            <a:pathLst>
              <a:path w="957398" h="538980">
                <a:moveTo>
                  <a:pt x="957398" y="0"/>
                </a:moveTo>
                <a:lnTo>
                  <a:pt x="0" y="0"/>
                </a:lnTo>
                <a:lnTo>
                  <a:pt x="0" y="538980"/>
                </a:lnTo>
                <a:lnTo>
                  <a:pt x="957398" y="538980"/>
                </a:lnTo>
                <a:lnTo>
                  <a:pt x="957398"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20" name="Freeform 20"/>
          <p:cNvSpPr/>
          <p:nvPr/>
        </p:nvSpPr>
        <p:spPr>
          <a:xfrm flipH="1">
            <a:off x="14336026" y="2152595"/>
            <a:ext cx="2087879" cy="1175399"/>
          </a:xfrm>
          <a:custGeom>
            <a:avLst/>
            <a:gdLst/>
            <a:ahLst/>
            <a:cxnLst/>
            <a:rect l="l" t="t" r="r" b="b"/>
            <a:pathLst>
              <a:path w="2087879" h="1175399">
                <a:moveTo>
                  <a:pt x="2087879" y="0"/>
                </a:moveTo>
                <a:lnTo>
                  <a:pt x="0" y="0"/>
                </a:lnTo>
                <a:lnTo>
                  <a:pt x="0" y="1175399"/>
                </a:lnTo>
                <a:lnTo>
                  <a:pt x="2087879" y="1175399"/>
                </a:lnTo>
                <a:lnTo>
                  <a:pt x="2087879"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21" name="Freeform 21"/>
          <p:cNvSpPr/>
          <p:nvPr/>
        </p:nvSpPr>
        <p:spPr>
          <a:xfrm>
            <a:off x="2038755" y="2405550"/>
            <a:ext cx="1778117" cy="1001014"/>
          </a:xfrm>
          <a:custGeom>
            <a:avLst/>
            <a:gdLst/>
            <a:ahLst/>
            <a:cxnLst/>
            <a:rect l="l" t="t" r="r" b="b"/>
            <a:pathLst>
              <a:path w="1778117" h="1001014">
                <a:moveTo>
                  <a:pt x="0" y="0"/>
                </a:moveTo>
                <a:lnTo>
                  <a:pt x="1778117" y="0"/>
                </a:lnTo>
                <a:lnTo>
                  <a:pt x="1778117" y="1001014"/>
                </a:lnTo>
                <a:lnTo>
                  <a:pt x="0" y="10010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22" name="Freeform 22"/>
          <p:cNvSpPr/>
          <p:nvPr/>
        </p:nvSpPr>
        <p:spPr>
          <a:xfrm rot="-1831782">
            <a:off x="6502975" y="4105002"/>
            <a:ext cx="422939" cy="239153"/>
          </a:xfrm>
          <a:custGeom>
            <a:avLst/>
            <a:gdLst/>
            <a:ahLst/>
            <a:cxnLst/>
            <a:rect l="l" t="t" r="r" b="b"/>
            <a:pathLst>
              <a:path w="422939" h="239153">
                <a:moveTo>
                  <a:pt x="0" y="0"/>
                </a:moveTo>
                <a:lnTo>
                  <a:pt x="422939" y="0"/>
                </a:lnTo>
                <a:lnTo>
                  <a:pt x="422939" y="239153"/>
                </a:lnTo>
                <a:lnTo>
                  <a:pt x="0" y="2391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25" name="TextBox 25"/>
          <p:cNvSpPr txBox="1"/>
          <p:nvPr/>
        </p:nvSpPr>
        <p:spPr>
          <a:xfrm>
            <a:off x="5114182" y="8700895"/>
            <a:ext cx="8059636" cy="1256754"/>
          </a:xfrm>
          <a:prstGeom prst="rect">
            <a:avLst/>
          </a:prstGeom>
        </p:spPr>
        <p:txBody>
          <a:bodyPr lIns="0" tIns="0" rIns="0" bIns="0" rtlCol="0" anchor="t">
            <a:spAutoFit/>
          </a:bodyPr>
          <a:lstStyle/>
          <a:p>
            <a:pPr algn="ctr">
              <a:lnSpc>
                <a:spcPts val="4900"/>
              </a:lnSpc>
            </a:pPr>
            <a:r>
              <a:rPr lang="en-US" altLang="ja-JP" sz="4400" dirty="0">
                <a:solidFill>
                  <a:srgbClr val="CB2021"/>
                </a:solidFill>
                <a:latin typeface="Londrina Solid"/>
                <a:sym typeface="Agrandir Medium"/>
              </a:rPr>
              <a:t>Thandar Soe</a:t>
            </a:r>
            <a:r>
              <a:rPr lang="ja-JP" altLang="en-US" sz="4400" dirty="0">
                <a:solidFill>
                  <a:srgbClr val="CB2021"/>
                </a:solidFill>
                <a:latin typeface="Londrina Solid"/>
                <a:sym typeface="Agrandir Medium"/>
              </a:rPr>
              <a:t>（</a:t>
            </a:r>
            <a:r>
              <a:rPr lang="ja-JP" altLang="en-US" sz="4400" dirty="0">
                <a:solidFill>
                  <a:srgbClr val="CB2021"/>
                </a:solidFill>
                <a:latin typeface="Londrina Solid"/>
              </a:rPr>
              <a:t>タンダー・ソー</a:t>
            </a:r>
            <a:r>
              <a:rPr lang="ja-JP" altLang="en-US" sz="4400" dirty="0">
                <a:solidFill>
                  <a:srgbClr val="CB2021"/>
                </a:solidFill>
                <a:latin typeface="Londrina Solid"/>
                <a:sym typeface="Agrandir Medium"/>
              </a:rPr>
              <a:t>）    </a:t>
            </a:r>
            <a:r>
              <a:rPr lang="en-US" altLang="ja-JP" sz="4400" dirty="0">
                <a:solidFill>
                  <a:srgbClr val="CB2021"/>
                </a:solidFill>
                <a:latin typeface="Londrina Solid"/>
                <a:sym typeface="Agrandir Medium"/>
              </a:rPr>
              <a:t>22225</a:t>
            </a:r>
            <a:endParaRPr lang="en-US" sz="4400" dirty="0">
              <a:solidFill>
                <a:srgbClr val="CB2021"/>
              </a:solidFill>
              <a:latin typeface="Londrina Solid"/>
              <a:sym typeface="Agrandir Medium"/>
            </a:endParaRPr>
          </a:p>
        </p:txBody>
      </p:sp>
      <p:sp>
        <p:nvSpPr>
          <p:cNvPr id="26" name="Freeform 26"/>
          <p:cNvSpPr/>
          <p:nvPr/>
        </p:nvSpPr>
        <p:spPr>
          <a:xfrm>
            <a:off x="13173818" y="8915894"/>
            <a:ext cx="443126" cy="443126"/>
          </a:xfrm>
          <a:custGeom>
            <a:avLst/>
            <a:gdLst/>
            <a:ahLst/>
            <a:cxnLst/>
            <a:rect l="l" t="t" r="r" b="b"/>
            <a:pathLst>
              <a:path w="443126" h="443126">
                <a:moveTo>
                  <a:pt x="0" y="0"/>
                </a:moveTo>
                <a:lnTo>
                  <a:pt x="443126" y="0"/>
                </a:lnTo>
                <a:lnTo>
                  <a:pt x="443126" y="443126"/>
                </a:lnTo>
                <a:lnTo>
                  <a:pt x="0" y="4431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27" name="Freeform 27"/>
          <p:cNvSpPr/>
          <p:nvPr/>
        </p:nvSpPr>
        <p:spPr>
          <a:xfrm>
            <a:off x="4671056" y="8915894"/>
            <a:ext cx="443126" cy="443126"/>
          </a:xfrm>
          <a:custGeom>
            <a:avLst/>
            <a:gdLst/>
            <a:ahLst/>
            <a:cxnLst/>
            <a:rect l="l" t="t" r="r" b="b"/>
            <a:pathLst>
              <a:path w="443126" h="443126">
                <a:moveTo>
                  <a:pt x="0" y="0"/>
                </a:moveTo>
                <a:lnTo>
                  <a:pt x="443126" y="0"/>
                </a:lnTo>
                <a:lnTo>
                  <a:pt x="443126" y="443126"/>
                </a:lnTo>
                <a:lnTo>
                  <a:pt x="0" y="4431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rot="357786">
            <a:off x="293684" y="-1877490"/>
            <a:ext cx="3043573" cy="5812379"/>
          </a:xfrm>
          <a:custGeom>
            <a:avLst/>
            <a:gdLst/>
            <a:ahLst/>
            <a:cxnLst/>
            <a:rect l="l" t="t" r="r" b="b"/>
            <a:pathLst>
              <a:path w="3043573" h="5812379">
                <a:moveTo>
                  <a:pt x="0" y="0"/>
                </a:moveTo>
                <a:lnTo>
                  <a:pt x="3043573" y="0"/>
                </a:lnTo>
                <a:lnTo>
                  <a:pt x="3043573" y="5812380"/>
                </a:lnTo>
                <a:lnTo>
                  <a:pt x="0" y="5812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3" name="Freeform 3"/>
          <p:cNvSpPr/>
          <p:nvPr/>
        </p:nvSpPr>
        <p:spPr>
          <a:xfrm>
            <a:off x="15441377" y="5143500"/>
            <a:ext cx="5693246" cy="6578330"/>
          </a:xfrm>
          <a:custGeom>
            <a:avLst/>
            <a:gdLst/>
            <a:ahLst/>
            <a:cxnLst/>
            <a:rect l="l" t="t" r="r" b="b"/>
            <a:pathLst>
              <a:path w="5693246" h="6578330">
                <a:moveTo>
                  <a:pt x="0" y="0"/>
                </a:moveTo>
                <a:lnTo>
                  <a:pt x="5693246" y="0"/>
                </a:lnTo>
                <a:lnTo>
                  <a:pt x="5693246" y="6578330"/>
                </a:lnTo>
                <a:lnTo>
                  <a:pt x="0" y="657833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ja-JP" altLang="en-US"/>
          </a:p>
        </p:txBody>
      </p:sp>
      <p:sp>
        <p:nvSpPr>
          <p:cNvPr id="4" name="Freeform 4"/>
          <p:cNvSpPr/>
          <p:nvPr/>
        </p:nvSpPr>
        <p:spPr>
          <a:xfrm rot="-10800000">
            <a:off x="1410633" y="3566942"/>
            <a:ext cx="15466734" cy="8205340"/>
          </a:xfrm>
          <a:custGeom>
            <a:avLst/>
            <a:gdLst/>
            <a:ahLst/>
            <a:cxnLst/>
            <a:rect l="l" t="t" r="r" b="b"/>
            <a:pathLst>
              <a:path w="15466734" h="8205340">
                <a:moveTo>
                  <a:pt x="0" y="0"/>
                </a:moveTo>
                <a:lnTo>
                  <a:pt x="15466734" y="0"/>
                </a:lnTo>
                <a:lnTo>
                  <a:pt x="15466734" y="8205340"/>
                </a:lnTo>
                <a:lnTo>
                  <a:pt x="0" y="8205340"/>
                </a:lnTo>
                <a:lnTo>
                  <a:pt x="0" y="0"/>
                </a:lnTo>
                <a:close/>
              </a:path>
            </a:pathLst>
          </a:custGeom>
          <a:blipFill>
            <a:blip r:embed="rId7">
              <a:extLst>
                <a:ext uri="{96DAC541-7B7A-43D3-8B79-37D633B846F1}">
                  <asvg:svgBlip xmlns:asvg="http://schemas.microsoft.com/office/drawing/2016/SVG/main" r:embed="rId8"/>
                </a:ext>
              </a:extLst>
            </a:blip>
            <a:stretch>
              <a:fillRect t="-13463" b="-20540"/>
            </a:stretch>
          </a:blipFill>
        </p:spPr>
        <p:txBody>
          <a:bodyPr/>
          <a:lstStyle/>
          <a:p>
            <a:endParaRPr lang="ja-JP" altLang="en-US"/>
          </a:p>
        </p:txBody>
      </p:sp>
      <p:grpSp>
        <p:nvGrpSpPr>
          <p:cNvPr id="5" name="Group 5"/>
          <p:cNvGrpSpPr/>
          <p:nvPr/>
        </p:nvGrpSpPr>
        <p:grpSpPr>
          <a:xfrm>
            <a:off x="0" y="9255467"/>
            <a:ext cx="18288000" cy="1031533"/>
            <a:chOff x="0" y="0"/>
            <a:chExt cx="3277003" cy="184839"/>
          </a:xfrm>
        </p:grpSpPr>
        <p:sp>
          <p:nvSpPr>
            <p:cNvPr id="6" name="Freeform 6"/>
            <p:cNvSpPr/>
            <p:nvPr/>
          </p:nvSpPr>
          <p:spPr>
            <a:xfrm>
              <a:off x="0" y="0"/>
              <a:ext cx="3277003" cy="184839"/>
            </a:xfrm>
            <a:custGeom>
              <a:avLst/>
              <a:gdLst/>
              <a:ahLst/>
              <a:cxnLst/>
              <a:rect l="l" t="t" r="r" b="b"/>
              <a:pathLst>
                <a:path w="3277003" h="184839">
                  <a:moveTo>
                    <a:pt x="0" y="0"/>
                  </a:moveTo>
                  <a:lnTo>
                    <a:pt x="3277003" y="0"/>
                  </a:lnTo>
                  <a:lnTo>
                    <a:pt x="3277003" y="184839"/>
                  </a:lnTo>
                  <a:lnTo>
                    <a:pt x="0" y="184839"/>
                  </a:lnTo>
                  <a:close/>
                </a:path>
              </a:pathLst>
            </a:custGeom>
            <a:solidFill>
              <a:srgbClr val="CBA8E1"/>
            </a:solidFill>
          </p:spPr>
          <p:txBody>
            <a:bodyPr/>
            <a:lstStyle/>
            <a:p>
              <a:endParaRPr lang="ja-JP" altLang="en-US"/>
            </a:p>
          </p:txBody>
        </p:sp>
        <p:sp>
          <p:nvSpPr>
            <p:cNvPr id="7" name="TextBox 7"/>
            <p:cNvSpPr txBox="1"/>
            <p:nvPr/>
          </p:nvSpPr>
          <p:spPr>
            <a:xfrm>
              <a:off x="0" y="-28575"/>
              <a:ext cx="3277003" cy="213414"/>
            </a:xfrm>
            <a:prstGeom prst="rect">
              <a:avLst/>
            </a:prstGeom>
          </p:spPr>
          <p:txBody>
            <a:bodyPr lIns="50800" tIns="50800" rIns="50800" bIns="50800" rtlCol="0" anchor="ctr"/>
            <a:lstStyle/>
            <a:p>
              <a:pPr algn="ctr">
                <a:lnSpc>
                  <a:spcPts val="3120"/>
                </a:lnSpc>
              </a:pPr>
              <a:endParaRPr dirty="0"/>
            </a:p>
          </p:txBody>
        </p:sp>
      </p:grpSp>
      <p:sp>
        <p:nvSpPr>
          <p:cNvPr id="8" name="Freeform 8"/>
          <p:cNvSpPr/>
          <p:nvPr/>
        </p:nvSpPr>
        <p:spPr>
          <a:xfrm>
            <a:off x="2281515" y="9350940"/>
            <a:ext cx="467496" cy="526756"/>
          </a:xfrm>
          <a:custGeom>
            <a:avLst/>
            <a:gdLst/>
            <a:ahLst/>
            <a:cxnLst/>
            <a:rect l="l" t="t" r="r" b="b"/>
            <a:pathLst>
              <a:path w="467496" h="526756">
                <a:moveTo>
                  <a:pt x="0" y="0"/>
                </a:moveTo>
                <a:lnTo>
                  <a:pt x="467496" y="0"/>
                </a:lnTo>
                <a:lnTo>
                  <a:pt x="467496" y="526756"/>
                </a:lnTo>
                <a:lnTo>
                  <a:pt x="0" y="5267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9" name="TextBox 9"/>
          <p:cNvSpPr txBox="1"/>
          <p:nvPr/>
        </p:nvSpPr>
        <p:spPr>
          <a:xfrm>
            <a:off x="3630941" y="9499155"/>
            <a:ext cx="12359769" cy="439383"/>
          </a:xfrm>
          <a:prstGeom prst="rect">
            <a:avLst/>
          </a:prstGeom>
        </p:spPr>
        <p:txBody>
          <a:bodyPr lIns="0" tIns="0" rIns="0" bIns="0" rtlCol="0" anchor="t">
            <a:spAutoFit/>
          </a:bodyPr>
          <a:lstStyle/>
          <a:p>
            <a:pPr algn="l">
              <a:lnSpc>
                <a:spcPts val="3080"/>
              </a:lnSpc>
            </a:pPr>
            <a:r>
              <a:rPr lang="en-US" sz="2200" dirty="0">
                <a:solidFill>
                  <a:srgbClr val="A2272C"/>
                </a:solidFill>
                <a:latin typeface="Agrandir"/>
                <a:ea typeface="Agrandir"/>
                <a:cs typeface="Agrandir"/>
                <a:sym typeface="Agrandir"/>
              </a:rPr>
              <a:t>Take medication consistently and check blood pressure regularly to ensure effectiveness.</a:t>
            </a:r>
          </a:p>
        </p:txBody>
      </p:sp>
      <p:sp>
        <p:nvSpPr>
          <p:cNvPr id="10" name="TextBox 10"/>
          <p:cNvSpPr txBox="1"/>
          <p:nvPr/>
        </p:nvSpPr>
        <p:spPr>
          <a:xfrm>
            <a:off x="2834217" y="9438276"/>
            <a:ext cx="532168" cy="439420"/>
          </a:xfrm>
          <a:prstGeom prst="rect">
            <a:avLst/>
          </a:prstGeom>
        </p:spPr>
        <p:txBody>
          <a:bodyPr lIns="0" tIns="0" rIns="0" bIns="0" rtlCol="0" anchor="t">
            <a:spAutoFit/>
          </a:bodyPr>
          <a:lstStyle/>
          <a:p>
            <a:pPr algn="ctr">
              <a:lnSpc>
                <a:spcPts val="3080"/>
              </a:lnSpc>
            </a:pPr>
            <a:r>
              <a:rPr lang="en-US" sz="2200" b="1" dirty="0">
                <a:solidFill>
                  <a:srgbClr val="FFFFFF"/>
                </a:solidFill>
                <a:latin typeface="Agrandir Bold"/>
                <a:ea typeface="Agrandir Bold"/>
                <a:cs typeface="Agrandir Bold"/>
                <a:sym typeface="Agrandir Bold"/>
              </a:rPr>
              <a:t>TIP</a:t>
            </a:r>
          </a:p>
        </p:txBody>
      </p:sp>
      <p:sp>
        <p:nvSpPr>
          <p:cNvPr id="11" name="Freeform 11"/>
          <p:cNvSpPr/>
          <p:nvPr/>
        </p:nvSpPr>
        <p:spPr>
          <a:xfrm>
            <a:off x="3565184" y="4211664"/>
            <a:ext cx="1599451" cy="2017655"/>
          </a:xfrm>
          <a:custGeom>
            <a:avLst/>
            <a:gdLst/>
            <a:ahLst/>
            <a:cxnLst/>
            <a:rect l="l" t="t" r="r" b="b"/>
            <a:pathLst>
              <a:path w="1599451" h="2017655">
                <a:moveTo>
                  <a:pt x="0" y="0"/>
                </a:moveTo>
                <a:lnTo>
                  <a:pt x="1599450" y="0"/>
                </a:lnTo>
                <a:lnTo>
                  <a:pt x="1599450" y="2017656"/>
                </a:lnTo>
                <a:lnTo>
                  <a:pt x="0" y="20176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ja-JP" altLang="en-US"/>
          </a:p>
        </p:txBody>
      </p:sp>
      <p:sp>
        <p:nvSpPr>
          <p:cNvPr id="12" name="Freeform 12"/>
          <p:cNvSpPr/>
          <p:nvPr/>
        </p:nvSpPr>
        <p:spPr>
          <a:xfrm>
            <a:off x="7616142" y="4404616"/>
            <a:ext cx="3055716" cy="1631752"/>
          </a:xfrm>
          <a:custGeom>
            <a:avLst/>
            <a:gdLst/>
            <a:ahLst/>
            <a:cxnLst/>
            <a:rect l="l" t="t" r="r" b="b"/>
            <a:pathLst>
              <a:path w="3055716" h="1631752">
                <a:moveTo>
                  <a:pt x="0" y="0"/>
                </a:moveTo>
                <a:lnTo>
                  <a:pt x="3055716" y="0"/>
                </a:lnTo>
                <a:lnTo>
                  <a:pt x="3055716" y="1631752"/>
                </a:lnTo>
                <a:lnTo>
                  <a:pt x="0" y="163175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ja-JP" altLang="en-US"/>
          </a:p>
        </p:txBody>
      </p:sp>
      <p:sp>
        <p:nvSpPr>
          <p:cNvPr id="13" name="Freeform 13"/>
          <p:cNvSpPr/>
          <p:nvPr/>
        </p:nvSpPr>
        <p:spPr>
          <a:xfrm>
            <a:off x="13119783" y="4403508"/>
            <a:ext cx="1479984" cy="1479984"/>
          </a:xfrm>
          <a:custGeom>
            <a:avLst/>
            <a:gdLst/>
            <a:ahLst/>
            <a:cxnLst/>
            <a:rect l="l" t="t" r="r" b="b"/>
            <a:pathLst>
              <a:path w="1479984" h="1479984">
                <a:moveTo>
                  <a:pt x="0" y="0"/>
                </a:moveTo>
                <a:lnTo>
                  <a:pt x="1479984" y="0"/>
                </a:lnTo>
                <a:lnTo>
                  <a:pt x="1479984" y="1479984"/>
                </a:lnTo>
                <a:lnTo>
                  <a:pt x="0" y="147998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ja-JP" altLang="en-US"/>
          </a:p>
        </p:txBody>
      </p:sp>
      <p:sp>
        <p:nvSpPr>
          <p:cNvPr id="14" name="TextBox 14"/>
          <p:cNvSpPr txBox="1"/>
          <p:nvPr/>
        </p:nvSpPr>
        <p:spPr>
          <a:xfrm>
            <a:off x="2677578" y="7176477"/>
            <a:ext cx="3374663" cy="1450563"/>
          </a:xfrm>
          <a:prstGeom prst="rect">
            <a:avLst/>
          </a:prstGeom>
        </p:spPr>
        <p:txBody>
          <a:bodyPr lIns="0" tIns="0" rIns="0" bIns="0" rtlCol="0" anchor="t">
            <a:spAutoFit/>
          </a:bodyPr>
          <a:lstStyle/>
          <a:p>
            <a:pPr marL="0" lvl="0" indent="0" algn="ctr">
              <a:lnSpc>
                <a:spcPts val="3639"/>
              </a:lnSpc>
              <a:spcBef>
                <a:spcPct val="0"/>
              </a:spcBef>
            </a:pPr>
            <a:r>
              <a:rPr lang="en-US" sz="2799" dirty="0">
                <a:solidFill>
                  <a:srgbClr val="000000"/>
                </a:solidFill>
                <a:latin typeface="Agrandir"/>
                <a:ea typeface="Agrandir"/>
                <a:cs typeface="Agrandir"/>
                <a:sym typeface="Agrandir"/>
              </a:rPr>
              <a:t>medicines th</a:t>
            </a:r>
            <a:r>
              <a:rPr lang="en-US" sz="2799" u="none" strike="noStrike" dirty="0">
                <a:solidFill>
                  <a:srgbClr val="000000"/>
                </a:solidFill>
                <a:latin typeface="Agrandir"/>
                <a:ea typeface="Agrandir"/>
                <a:cs typeface="Agrandir"/>
                <a:sym typeface="Agrandir"/>
              </a:rPr>
              <a:t>at help reduce fluid buildup in the body</a:t>
            </a:r>
          </a:p>
        </p:txBody>
      </p:sp>
      <p:sp>
        <p:nvSpPr>
          <p:cNvPr id="15" name="TextBox 15"/>
          <p:cNvSpPr txBox="1"/>
          <p:nvPr/>
        </p:nvSpPr>
        <p:spPr>
          <a:xfrm>
            <a:off x="11854541" y="7176477"/>
            <a:ext cx="4010467" cy="1450563"/>
          </a:xfrm>
          <a:prstGeom prst="rect">
            <a:avLst/>
          </a:prstGeom>
        </p:spPr>
        <p:txBody>
          <a:bodyPr lIns="0" tIns="0" rIns="0" bIns="0" rtlCol="0" anchor="t">
            <a:spAutoFit/>
          </a:bodyPr>
          <a:lstStyle/>
          <a:p>
            <a:pPr algn="ctr">
              <a:lnSpc>
                <a:spcPts val="3639"/>
              </a:lnSpc>
            </a:pPr>
            <a:r>
              <a:rPr lang="en-US" sz="2799" dirty="0">
                <a:solidFill>
                  <a:srgbClr val="000000"/>
                </a:solidFill>
                <a:latin typeface="Agrandir"/>
                <a:ea typeface="Agrandir"/>
                <a:cs typeface="Agrandir"/>
                <a:sym typeface="Agrandir"/>
              </a:rPr>
              <a:t>stop calcium from entering the cells of the heart and arteries</a:t>
            </a:r>
          </a:p>
        </p:txBody>
      </p:sp>
      <p:sp>
        <p:nvSpPr>
          <p:cNvPr id="16" name="TextBox 16"/>
          <p:cNvSpPr txBox="1"/>
          <p:nvPr/>
        </p:nvSpPr>
        <p:spPr>
          <a:xfrm>
            <a:off x="6988634" y="7176477"/>
            <a:ext cx="4306811" cy="993289"/>
          </a:xfrm>
          <a:prstGeom prst="rect">
            <a:avLst/>
          </a:prstGeom>
        </p:spPr>
        <p:txBody>
          <a:bodyPr lIns="0" tIns="0" rIns="0" bIns="0" rtlCol="0" anchor="t">
            <a:spAutoFit/>
          </a:bodyPr>
          <a:lstStyle/>
          <a:p>
            <a:pPr marL="0" lvl="0" indent="0" algn="ctr">
              <a:lnSpc>
                <a:spcPts val="3639"/>
              </a:lnSpc>
              <a:spcBef>
                <a:spcPct val="0"/>
              </a:spcBef>
            </a:pPr>
            <a:r>
              <a:rPr lang="en-US" sz="2799" dirty="0">
                <a:solidFill>
                  <a:srgbClr val="000000"/>
                </a:solidFill>
                <a:latin typeface="Agrandir"/>
                <a:ea typeface="Agrandir"/>
                <a:cs typeface="Agrandir"/>
                <a:sym typeface="Agrandir"/>
              </a:rPr>
              <a:t>med</a:t>
            </a:r>
            <a:r>
              <a:rPr lang="en-US" sz="2799" u="none" strike="noStrike" dirty="0">
                <a:solidFill>
                  <a:srgbClr val="000000"/>
                </a:solidFill>
                <a:latin typeface="Agrandir"/>
                <a:ea typeface="Agrandir"/>
                <a:cs typeface="Agrandir"/>
                <a:sym typeface="Agrandir"/>
              </a:rPr>
              <a:t>icines that lower blood pressure</a:t>
            </a:r>
          </a:p>
        </p:txBody>
      </p:sp>
      <p:sp>
        <p:nvSpPr>
          <p:cNvPr id="17" name="TextBox 17"/>
          <p:cNvSpPr txBox="1"/>
          <p:nvPr/>
        </p:nvSpPr>
        <p:spPr>
          <a:xfrm>
            <a:off x="3357584" y="6429345"/>
            <a:ext cx="2014650" cy="478401"/>
          </a:xfrm>
          <a:prstGeom prst="rect">
            <a:avLst/>
          </a:prstGeom>
        </p:spPr>
        <p:txBody>
          <a:bodyPr lIns="0" tIns="0" rIns="0" bIns="0" rtlCol="0" anchor="t">
            <a:spAutoFit/>
          </a:bodyPr>
          <a:lstStyle/>
          <a:p>
            <a:pPr algn="ctr">
              <a:lnSpc>
                <a:spcPts val="3899"/>
              </a:lnSpc>
            </a:pPr>
            <a:r>
              <a:rPr lang="en-US" sz="2999" b="1" dirty="0">
                <a:solidFill>
                  <a:schemeClr val="accent2"/>
                </a:solidFill>
                <a:latin typeface="Agrandir Bold"/>
                <a:ea typeface="Agrandir Bold"/>
                <a:cs typeface="Agrandir Bold"/>
                <a:sym typeface="Agrandir Bold"/>
              </a:rPr>
              <a:t>Diuretics</a:t>
            </a:r>
          </a:p>
        </p:txBody>
      </p:sp>
      <p:sp>
        <p:nvSpPr>
          <p:cNvPr id="18" name="TextBox 18"/>
          <p:cNvSpPr txBox="1"/>
          <p:nvPr/>
        </p:nvSpPr>
        <p:spPr>
          <a:xfrm>
            <a:off x="11949791" y="6186476"/>
            <a:ext cx="3946599" cy="978538"/>
          </a:xfrm>
          <a:prstGeom prst="rect">
            <a:avLst/>
          </a:prstGeom>
        </p:spPr>
        <p:txBody>
          <a:bodyPr lIns="0" tIns="0" rIns="0" bIns="0" rtlCol="0" anchor="t">
            <a:spAutoFit/>
          </a:bodyPr>
          <a:lstStyle/>
          <a:p>
            <a:pPr marL="0" lvl="0" indent="0" algn="ctr">
              <a:lnSpc>
                <a:spcPts val="3899"/>
              </a:lnSpc>
              <a:spcBef>
                <a:spcPct val="0"/>
              </a:spcBef>
            </a:pPr>
            <a:r>
              <a:rPr lang="en-US" sz="2999" b="1" dirty="0">
                <a:solidFill>
                  <a:schemeClr val="accent2"/>
                </a:solidFill>
                <a:latin typeface="Agrandir Bold"/>
                <a:ea typeface="Agrandir Bold"/>
                <a:cs typeface="Agrandir Bold"/>
                <a:sym typeface="Agrandir Bold"/>
              </a:rPr>
              <a:t>Calc</a:t>
            </a:r>
            <a:r>
              <a:rPr lang="en-US" sz="2999" b="1" u="none" strike="noStrike" dirty="0">
                <a:solidFill>
                  <a:schemeClr val="accent2"/>
                </a:solidFill>
                <a:latin typeface="Agrandir Bold"/>
                <a:ea typeface="Agrandir Bold"/>
                <a:cs typeface="Agrandir Bold"/>
                <a:sym typeface="Agrandir Bold"/>
              </a:rPr>
              <a:t>ium channel blockers</a:t>
            </a:r>
          </a:p>
        </p:txBody>
      </p:sp>
      <p:sp>
        <p:nvSpPr>
          <p:cNvPr id="19" name="TextBox 19"/>
          <p:cNvSpPr txBox="1"/>
          <p:nvPr/>
        </p:nvSpPr>
        <p:spPr>
          <a:xfrm>
            <a:off x="7773380" y="6429345"/>
            <a:ext cx="2737317" cy="478401"/>
          </a:xfrm>
          <a:prstGeom prst="rect">
            <a:avLst/>
          </a:prstGeom>
        </p:spPr>
        <p:txBody>
          <a:bodyPr lIns="0" tIns="0" rIns="0" bIns="0" rtlCol="0" anchor="t">
            <a:spAutoFit/>
          </a:bodyPr>
          <a:lstStyle/>
          <a:p>
            <a:pPr marL="0" lvl="0" indent="0" algn="ctr">
              <a:lnSpc>
                <a:spcPts val="3899"/>
              </a:lnSpc>
              <a:spcBef>
                <a:spcPct val="0"/>
              </a:spcBef>
            </a:pPr>
            <a:r>
              <a:rPr lang="en-US" sz="2999" b="1" dirty="0">
                <a:solidFill>
                  <a:schemeClr val="accent2"/>
                </a:solidFill>
                <a:latin typeface="Agrandir Bold"/>
                <a:ea typeface="Agrandir Bold"/>
                <a:cs typeface="Agrandir Bold"/>
                <a:sym typeface="Agrandir Bold"/>
              </a:rPr>
              <a:t>A</a:t>
            </a:r>
            <a:r>
              <a:rPr lang="en-US" sz="2999" b="1" u="none" strike="noStrike" dirty="0">
                <a:solidFill>
                  <a:schemeClr val="accent2"/>
                </a:solidFill>
                <a:latin typeface="Agrandir Bold"/>
                <a:ea typeface="Agrandir Bold"/>
                <a:cs typeface="Agrandir Bold"/>
                <a:sym typeface="Agrandir Bold"/>
              </a:rPr>
              <a:t>CE inhibitors</a:t>
            </a:r>
          </a:p>
        </p:txBody>
      </p:sp>
      <p:sp>
        <p:nvSpPr>
          <p:cNvPr id="20" name="TextBox 20"/>
          <p:cNvSpPr txBox="1"/>
          <p:nvPr/>
        </p:nvSpPr>
        <p:spPr>
          <a:xfrm>
            <a:off x="2543559" y="2449613"/>
            <a:ext cx="13351750" cy="1038151"/>
          </a:xfrm>
          <a:prstGeom prst="rect">
            <a:avLst/>
          </a:prstGeom>
        </p:spPr>
        <p:txBody>
          <a:bodyPr lIns="0" tIns="0" rIns="0" bIns="0" rtlCol="0" anchor="t">
            <a:spAutoFit/>
          </a:bodyPr>
          <a:lstStyle/>
          <a:p>
            <a:pPr algn="ctr">
              <a:lnSpc>
                <a:spcPts val="3899"/>
              </a:lnSpc>
            </a:pPr>
            <a:r>
              <a:rPr lang="en-US" sz="2999" dirty="0">
                <a:solidFill>
                  <a:srgbClr val="A2272C"/>
                </a:solidFill>
                <a:latin typeface="Agrandir"/>
                <a:ea typeface="Agrandir"/>
                <a:cs typeface="Agrandir"/>
                <a:sym typeface="Agrandir"/>
              </a:rPr>
              <a:t>When lifestyle changes are not enough, medication may be prescribed. Common classes of antihypertensive drugs include</a:t>
            </a:r>
          </a:p>
        </p:txBody>
      </p:sp>
      <p:sp>
        <p:nvSpPr>
          <p:cNvPr id="21" name="TextBox 21"/>
          <p:cNvSpPr txBox="1"/>
          <p:nvPr/>
        </p:nvSpPr>
        <p:spPr>
          <a:xfrm>
            <a:off x="1219666" y="1274744"/>
            <a:ext cx="15848667" cy="994866"/>
          </a:xfrm>
          <a:prstGeom prst="rect">
            <a:avLst/>
          </a:prstGeom>
        </p:spPr>
        <p:txBody>
          <a:bodyPr lIns="0" tIns="0" rIns="0" bIns="0" rtlCol="0" anchor="t">
            <a:spAutoFit/>
          </a:bodyPr>
          <a:lstStyle/>
          <a:p>
            <a:pPr marL="0" lvl="0" indent="0" algn="ctr">
              <a:lnSpc>
                <a:spcPts val="7752"/>
              </a:lnSpc>
            </a:pPr>
            <a:r>
              <a:rPr lang="en-US" sz="6800" b="1" dirty="0">
                <a:solidFill>
                  <a:srgbClr val="A2272C"/>
                </a:solidFill>
                <a:latin typeface="Londrina Solid Heavy"/>
                <a:ea typeface="Londrina Solid Heavy"/>
                <a:cs typeface="Londrina Solid Heavy"/>
                <a:sym typeface="Londrina Solid Heavy"/>
              </a:rPr>
              <a:t>MEDICATIONS AND MEDICAL MANAGEMENT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a:off x="-682235" y="-750585"/>
            <a:ext cx="3421871" cy="4145438"/>
          </a:xfrm>
          <a:custGeom>
            <a:avLst/>
            <a:gdLst/>
            <a:ahLst/>
            <a:cxnLst/>
            <a:rect l="l" t="t" r="r" b="b"/>
            <a:pathLst>
              <a:path w="3421871" h="4145438">
                <a:moveTo>
                  <a:pt x="0" y="0"/>
                </a:moveTo>
                <a:lnTo>
                  <a:pt x="3421870" y="0"/>
                </a:lnTo>
                <a:lnTo>
                  <a:pt x="3421870" y="4145438"/>
                </a:lnTo>
                <a:lnTo>
                  <a:pt x="0" y="41454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a:off x="7998702" y="6674305"/>
            <a:ext cx="4882020" cy="3612695"/>
          </a:xfrm>
          <a:custGeom>
            <a:avLst/>
            <a:gdLst/>
            <a:ahLst/>
            <a:cxnLst/>
            <a:rect l="l" t="t" r="r" b="b"/>
            <a:pathLst>
              <a:path w="4882020" h="3612695">
                <a:moveTo>
                  <a:pt x="0" y="0"/>
                </a:moveTo>
                <a:lnTo>
                  <a:pt x="4882020" y="0"/>
                </a:lnTo>
                <a:lnTo>
                  <a:pt x="4882020" y="3612695"/>
                </a:lnTo>
                <a:lnTo>
                  <a:pt x="0" y="361269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ja-JP" altLang="en-US"/>
          </a:p>
        </p:txBody>
      </p:sp>
      <p:sp>
        <p:nvSpPr>
          <p:cNvPr id="4" name="Freeform 4"/>
          <p:cNvSpPr/>
          <p:nvPr/>
        </p:nvSpPr>
        <p:spPr>
          <a:xfrm rot="5400000">
            <a:off x="9169439" y="2082944"/>
            <a:ext cx="12038041" cy="8557953"/>
          </a:xfrm>
          <a:custGeom>
            <a:avLst/>
            <a:gdLst/>
            <a:ahLst/>
            <a:cxnLst/>
            <a:rect l="l" t="t" r="r" b="b"/>
            <a:pathLst>
              <a:path w="12038041" h="8557953">
                <a:moveTo>
                  <a:pt x="0" y="0"/>
                </a:moveTo>
                <a:lnTo>
                  <a:pt x="12038041" y="0"/>
                </a:lnTo>
                <a:lnTo>
                  <a:pt x="12038041" y="8557952"/>
                </a:lnTo>
                <a:lnTo>
                  <a:pt x="0" y="85579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ja-JP" altLang="en-US"/>
          </a:p>
        </p:txBody>
      </p:sp>
      <p:sp>
        <p:nvSpPr>
          <p:cNvPr id="5" name="Freeform 5"/>
          <p:cNvSpPr/>
          <p:nvPr/>
        </p:nvSpPr>
        <p:spPr>
          <a:xfrm>
            <a:off x="11924773" y="2993322"/>
            <a:ext cx="5942702" cy="4300355"/>
          </a:xfrm>
          <a:custGeom>
            <a:avLst/>
            <a:gdLst/>
            <a:ahLst/>
            <a:cxnLst/>
            <a:rect l="l" t="t" r="r" b="b"/>
            <a:pathLst>
              <a:path w="5942702" h="4300355">
                <a:moveTo>
                  <a:pt x="0" y="0"/>
                </a:moveTo>
                <a:lnTo>
                  <a:pt x="5942703" y="0"/>
                </a:lnTo>
                <a:lnTo>
                  <a:pt x="5942703" y="4300356"/>
                </a:lnTo>
                <a:lnTo>
                  <a:pt x="0" y="43003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6" name="TextBox 6"/>
          <p:cNvSpPr txBox="1"/>
          <p:nvPr/>
        </p:nvSpPr>
        <p:spPr>
          <a:xfrm>
            <a:off x="1411988" y="4142556"/>
            <a:ext cx="9027723" cy="5115744"/>
          </a:xfrm>
          <a:prstGeom prst="rect">
            <a:avLst/>
          </a:prstGeom>
        </p:spPr>
        <p:txBody>
          <a:bodyPr lIns="0" tIns="0" rIns="0" bIns="0" rtlCol="0" anchor="t">
            <a:spAutoFit/>
          </a:bodyPr>
          <a:lstStyle/>
          <a:p>
            <a:pPr algn="l">
              <a:lnSpc>
                <a:spcPts val="3600"/>
              </a:lnSpc>
              <a:spcBef>
                <a:spcPct val="0"/>
              </a:spcBef>
            </a:pPr>
            <a:r>
              <a:rPr lang="en-US" sz="3000" dirty="0">
                <a:solidFill>
                  <a:srgbClr val="A2272C"/>
                </a:solidFill>
                <a:latin typeface="Agrandir"/>
                <a:ea typeface="Agrandir"/>
                <a:cs typeface="Agrandir"/>
                <a:sym typeface="Agrandir"/>
              </a:rPr>
              <a:t>L</a:t>
            </a:r>
            <a:r>
              <a:rPr lang="en-US" sz="3000" u="none" strike="noStrike" dirty="0">
                <a:solidFill>
                  <a:srgbClr val="A2272C"/>
                </a:solidFill>
                <a:latin typeface="Agrandir"/>
                <a:ea typeface="Agrandir"/>
                <a:cs typeface="Agrandir"/>
                <a:sym typeface="Agrandir"/>
              </a:rPr>
              <a:t>ifestyle changes are often the first step in managing high blood pressure. These include:</a:t>
            </a:r>
          </a:p>
          <a:p>
            <a:pPr algn="l">
              <a:lnSpc>
                <a:spcPts val="3600"/>
              </a:lnSpc>
              <a:spcBef>
                <a:spcPct val="0"/>
              </a:spcBef>
            </a:pPr>
            <a:endParaRPr lang="en-US" sz="3000" u="none" strike="noStrike" dirty="0">
              <a:solidFill>
                <a:srgbClr val="A2272C"/>
              </a:solidFill>
              <a:latin typeface="Agrandir"/>
              <a:ea typeface="Agrandir"/>
              <a:cs typeface="Agrandir"/>
              <a:sym typeface="Agrandir"/>
            </a:endParaRPr>
          </a:p>
          <a:p>
            <a:pPr marL="647700" lvl="1" indent="-323850" algn="l">
              <a:lnSpc>
                <a:spcPts val="3600"/>
              </a:lnSpc>
              <a:spcBef>
                <a:spcPct val="0"/>
              </a:spcBef>
              <a:buFont typeface="Arial"/>
              <a:buChar char="•"/>
            </a:pPr>
            <a:r>
              <a:rPr lang="en-US" sz="3000" u="none" strike="noStrike" dirty="0">
                <a:solidFill>
                  <a:srgbClr val="A2272C"/>
                </a:solidFill>
                <a:latin typeface="Agrandir"/>
                <a:ea typeface="Agrandir"/>
                <a:cs typeface="Agrandir"/>
                <a:sym typeface="Agrandir"/>
              </a:rPr>
              <a:t>Reducing salt intake and eating a balanced, heart-healthy diet</a:t>
            </a:r>
          </a:p>
          <a:p>
            <a:pPr marL="647700" lvl="1" indent="-323850" algn="l">
              <a:lnSpc>
                <a:spcPts val="3600"/>
              </a:lnSpc>
              <a:spcBef>
                <a:spcPct val="0"/>
              </a:spcBef>
              <a:buFont typeface="Arial"/>
              <a:buChar char="•"/>
            </a:pPr>
            <a:r>
              <a:rPr lang="en-US" sz="3000" u="none" strike="noStrike" dirty="0">
                <a:solidFill>
                  <a:srgbClr val="A2272C"/>
                </a:solidFill>
                <a:latin typeface="Agrandir"/>
                <a:ea typeface="Agrandir"/>
                <a:cs typeface="Agrandir"/>
                <a:sym typeface="Agrandir"/>
              </a:rPr>
              <a:t>Engaging in regular physical activity (at least 30 minutes most days)</a:t>
            </a:r>
          </a:p>
          <a:p>
            <a:pPr marL="647700" lvl="1" indent="-323850" algn="l">
              <a:lnSpc>
                <a:spcPts val="3600"/>
              </a:lnSpc>
              <a:spcBef>
                <a:spcPct val="0"/>
              </a:spcBef>
              <a:buFont typeface="Arial"/>
              <a:buChar char="•"/>
            </a:pPr>
            <a:r>
              <a:rPr lang="en-US" sz="3000" u="none" strike="noStrike" dirty="0">
                <a:solidFill>
                  <a:srgbClr val="A2272C"/>
                </a:solidFill>
                <a:latin typeface="Agrandir"/>
                <a:ea typeface="Agrandir"/>
                <a:cs typeface="Agrandir"/>
                <a:sym typeface="Agrandir"/>
              </a:rPr>
              <a:t>Maintaining a healthy weight</a:t>
            </a:r>
          </a:p>
          <a:p>
            <a:pPr marL="647700" lvl="1" indent="-323850" algn="l">
              <a:lnSpc>
                <a:spcPts val="3600"/>
              </a:lnSpc>
              <a:spcBef>
                <a:spcPct val="0"/>
              </a:spcBef>
              <a:buFont typeface="Arial"/>
              <a:buChar char="•"/>
            </a:pPr>
            <a:r>
              <a:rPr lang="en-US" sz="3000" u="none" strike="noStrike" dirty="0">
                <a:solidFill>
                  <a:srgbClr val="A2272C"/>
                </a:solidFill>
                <a:latin typeface="Agrandir"/>
                <a:ea typeface="Agrandir"/>
                <a:cs typeface="Agrandir"/>
                <a:sym typeface="Agrandir"/>
              </a:rPr>
              <a:t>Limiting alcohol and avoiding tobacco</a:t>
            </a:r>
          </a:p>
          <a:p>
            <a:pPr marL="647700" lvl="1" indent="-323850" algn="l">
              <a:lnSpc>
                <a:spcPts val="3600"/>
              </a:lnSpc>
              <a:spcBef>
                <a:spcPct val="0"/>
              </a:spcBef>
              <a:buFont typeface="Arial"/>
              <a:buChar char="•"/>
            </a:pPr>
            <a:r>
              <a:rPr lang="en-US" sz="3000" u="none" strike="noStrike" dirty="0">
                <a:solidFill>
                  <a:srgbClr val="A2272C"/>
                </a:solidFill>
                <a:latin typeface="Agrandir"/>
                <a:ea typeface="Agrandir"/>
                <a:cs typeface="Agrandir"/>
                <a:sym typeface="Agrandir"/>
              </a:rPr>
              <a:t>Managing stress through relaxation techniques or therapy</a:t>
            </a:r>
          </a:p>
        </p:txBody>
      </p:sp>
      <p:sp>
        <p:nvSpPr>
          <p:cNvPr id="7" name="TextBox 7"/>
          <p:cNvSpPr txBox="1"/>
          <p:nvPr/>
        </p:nvSpPr>
        <p:spPr>
          <a:xfrm>
            <a:off x="1640039" y="1590440"/>
            <a:ext cx="8799672" cy="1976015"/>
          </a:xfrm>
          <a:prstGeom prst="rect">
            <a:avLst/>
          </a:prstGeom>
        </p:spPr>
        <p:txBody>
          <a:bodyPr lIns="0" tIns="0" rIns="0" bIns="0" rtlCol="0" anchor="t">
            <a:spAutoFit/>
          </a:bodyPr>
          <a:lstStyle/>
          <a:p>
            <a:pPr marL="0" lvl="0" indent="0" algn="l">
              <a:lnSpc>
                <a:spcPts val="7752"/>
              </a:lnSpc>
            </a:pPr>
            <a:r>
              <a:rPr lang="en-US" sz="6800" b="1" dirty="0">
                <a:solidFill>
                  <a:srgbClr val="A2272C"/>
                </a:solidFill>
                <a:latin typeface="Londrina Solid Heavy"/>
                <a:ea typeface="Londrina Solid Heavy"/>
                <a:cs typeface="Londrina Solid Heavy"/>
                <a:sym typeface="Londrina Solid Heavy"/>
              </a:rPr>
              <a:t>LIFESTYLE MODIFICATIONS FOR MANAGEMENT</a:t>
            </a:r>
          </a:p>
        </p:txBody>
      </p:sp>
      <p:sp>
        <p:nvSpPr>
          <p:cNvPr id="8" name="Freeform 8"/>
          <p:cNvSpPr/>
          <p:nvPr/>
        </p:nvSpPr>
        <p:spPr>
          <a:xfrm rot="2098677">
            <a:off x="15031904" y="2458851"/>
            <a:ext cx="1164930" cy="1068944"/>
          </a:xfrm>
          <a:custGeom>
            <a:avLst/>
            <a:gdLst/>
            <a:ahLst/>
            <a:cxnLst/>
            <a:rect l="l" t="t" r="r" b="b"/>
            <a:pathLst>
              <a:path w="1164930" h="1068944">
                <a:moveTo>
                  <a:pt x="0" y="0"/>
                </a:moveTo>
                <a:lnTo>
                  <a:pt x="1164930" y="0"/>
                </a:lnTo>
                <a:lnTo>
                  <a:pt x="1164930" y="1068943"/>
                </a:lnTo>
                <a:lnTo>
                  <a:pt x="0" y="10689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ja-JP" altLang="en-US"/>
          </a:p>
        </p:txBody>
      </p:sp>
      <p:sp>
        <p:nvSpPr>
          <p:cNvPr id="9" name="Freeform 9"/>
          <p:cNvSpPr/>
          <p:nvPr/>
        </p:nvSpPr>
        <p:spPr>
          <a:xfrm rot="6867570">
            <a:off x="13081812" y="6208124"/>
            <a:ext cx="1613223" cy="1480298"/>
          </a:xfrm>
          <a:custGeom>
            <a:avLst/>
            <a:gdLst/>
            <a:ahLst/>
            <a:cxnLst/>
            <a:rect l="l" t="t" r="r" b="b"/>
            <a:pathLst>
              <a:path w="1613223" h="1480298">
                <a:moveTo>
                  <a:pt x="0" y="0"/>
                </a:moveTo>
                <a:lnTo>
                  <a:pt x="1613223" y="0"/>
                </a:lnTo>
                <a:lnTo>
                  <a:pt x="1613223" y="1480299"/>
                </a:lnTo>
                <a:lnTo>
                  <a:pt x="0" y="14802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ja-JP"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grpSp>
        <p:nvGrpSpPr>
          <p:cNvPr id="2" name="Group 2"/>
          <p:cNvGrpSpPr/>
          <p:nvPr/>
        </p:nvGrpSpPr>
        <p:grpSpPr>
          <a:xfrm>
            <a:off x="838200" y="473396"/>
            <a:ext cx="15240002" cy="1771273"/>
            <a:chOff x="0" y="-38100"/>
            <a:chExt cx="1919982" cy="543675"/>
          </a:xfrm>
        </p:grpSpPr>
        <p:sp>
          <p:nvSpPr>
            <p:cNvPr id="3" name="Freeform 3"/>
            <p:cNvSpPr/>
            <p:nvPr/>
          </p:nvSpPr>
          <p:spPr>
            <a:xfrm>
              <a:off x="95999" y="0"/>
              <a:ext cx="1823983" cy="505575"/>
            </a:xfrm>
            <a:custGeom>
              <a:avLst/>
              <a:gdLst/>
              <a:ahLst/>
              <a:cxnLst/>
              <a:rect l="l" t="t" r="r" b="b"/>
              <a:pathLst>
                <a:path w="1823983" h="505575">
                  <a:moveTo>
                    <a:pt x="0" y="0"/>
                  </a:moveTo>
                  <a:lnTo>
                    <a:pt x="1823983" y="0"/>
                  </a:lnTo>
                  <a:lnTo>
                    <a:pt x="1823983" y="505575"/>
                  </a:lnTo>
                  <a:lnTo>
                    <a:pt x="0" y="505575"/>
                  </a:lnTo>
                  <a:close/>
                </a:path>
              </a:pathLst>
            </a:custGeom>
            <a:solidFill>
              <a:srgbClr val="EEE2F2"/>
            </a:solidFill>
          </p:spPr>
          <p:txBody>
            <a:bodyPr/>
            <a:lstStyle/>
            <a:p>
              <a:endParaRPr lang="ja-JP" altLang="en-US" dirty="0"/>
            </a:p>
          </p:txBody>
        </p:sp>
        <p:sp>
          <p:nvSpPr>
            <p:cNvPr id="4" name="TextBox 4"/>
            <p:cNvSpPr txBox="1"/>
            <p:nvPr/>
          </p:nvSpPr>
          <p:spPr>
            <a:xfrm>
              <a:off x="0" y="-38100"/>
              <a:ext cx="1823983" cy="54367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975122" y="654921"/>
            <a:ext cx="14103078" cy="1346522"/>
          </a:xfrm>
          <a:prstGeom prst="rect">
            <a:avLst/>
          </a:prstGeom>
        </p:spPr>
        <p:txBody>
          <a:bodyPr wrap="square" lIns="0" tIns="0" rIns="0" bIns="0" rtlCol="0" anchor="t">
            <a:spAutoFit/>
          </a:bodyPr>
          <a:lstStyle/>
          <a:p>
            <a:pPr algn="ctr">
              <a:lnSpc>
                <a:spcPts val="10499"/>
              </a:lnSpc>
            </a:pPr>
            <a:r>
              <a:rPr lang="ja-JP" altLang="en-US" sz="9999" dirty="0">
                <a:solidFill>
                  <a:srgbClr val="CB2021"/>
                </a:solidFill>
                <a:latin typeface="Londrina Solid"/>
                <a:ea typeface="Londrina Solid"/>
                <a:cs typeface="Londrina Solid"/>
                <a:sym typeface="Londrina Solid"/>
              </a:rPr>
              <a:t>ありがとうございました。</a:t>
            </a:r>
            <a:endParaRPr lang="en-US" sz="9999" dirty="0">
              <a:solidFill>
                <a:srgbClr val="CB2021"/>
              </a:solidFill>
              <a:latin typeface="Londrina Solid"/>
              <a:ea typeface="Londrina Solid"/>
              <a:cs typeface="Londrina Solid"/>
              <a:sym typeface="Londrina Solid"/>
            </a:endParaRPr>
          </a:p>
        </p:txBody>
      </p:sp>
      <p:sp>
        <p:nvSpPr>
          <p:cNvPr id="7" name="Freeform 7"/>
          <p:cNvSpPr/>
          <p:nvPr/>
        </p:nvSpPr>
        <p:spPr>
          <a:xfrm>
            <a:off x="6221235" y="3896151"/>
            <a:ext cx="5675420" cy="5979849"/>
          </a:xfrm>
          <a:custGeom>
            <a:avLst/>
            <a:gdLst/>
            <a:ahLst/>
            <a:cxnLst/>
            <a:rect l="l" t="t" r="r" b="b"/>
            <a:pathLst>
              <a:path w="5675420" h="5979849">
                <a:moveTo>
                  <a:pt x="0" y="0"/>
                </a:moveTo>
                <a:lnTo>
                  <a:pt x="5675420" y="0"/>
                </a:lnTo>
                <a:lnTo>
                  <a:pt x="5675420" y="5979849"/>
                </a:lnTo>
                <a:lnTo>
                  <a:pt x="0" y="5979849"/>
                </a:lnTo>
                <a:lnTo>
                  <a:pt x="0" y="0"/>
                </a:lnTo>
                <a:close/>
              </a:path>
            </a:pathLst>
          </a:custGeom>
          <a:blipFill>
            <a:blip r:embed="rId3"/>
            <a:stretch>
              <a:fillRect/>
            </a:stretch>
          </a:blipFill>
        </p:spPr>
        <p:txBody>
          <a:bodyPr/>
          <a:lstStyle/>
          <a:p>
            <a:endParaRPr lang="ja-JP" altLang="en-US"/>
          </a:p>
        </p:txBody>
      </p:sp>
      <p:sp>
        <p:nvSpPr>
          <p:cNvPr id="8" name="Freeform 8"/>
          <p:cNvSpPr/>
          <p:nvPr/>
        </p:nvSpPr>
        <p:spPr>
          <a:xfrm>
            <a:off x="6523156" y="4214267"/>
            <a:ext cx="5071577" cy="5343616"/>
          </a:xfrm>
          <a:custGeom>
            <a:avLst/>
            <a:gdLst/>
            <a:ahLst/>
            <a:cxnLst/>
            <a:rect l="l" t="t" r="r" b="b"/>
            <a:pathLst>
              <a:path w="5071577" h="5343616">
                <a:moveTo>
                  <a:pt x="0" y="0"/>
                </a:moveTo>
                <a:lnTo>
                  <a:pt x="5071578" y="0"/>
                </a:lnTo>
                <a:lnTo>
                  <a:pt x="5071578" y="5343616"/>
                </a:lnTo>
                <a:lnTo>
                  <a:pt x="0" y="5343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9" name="Freeform 9"/>
          <p:cNvSpPr/>
          <p:nvPr/>
        </p:nvSpPr>
        <p:spPr>
          <a:xfrm>
            <a:off x="7731604" y="8568348"/>
            <a:ext cx="356027" cy="356027"/>
          </a:xfrm>
          <a:custGeom>
            <a:avLst/>
            <a:gdLst/>
            <a:ahLst/>
            <a:cxnLst/>
            <a:rect l="l" t="t" r="r" b="b"/>
            <a:pathLst>
              <a:path w="356027" h="356027">
                <a:moveTo>
                  <a:pt x="0" y="0"/>
                </a:moveTo>
                <a:lnTo>
                  <a:pt x="356027" y="0"/>
                </a:lnTo>
                <a:lnTo>
                  <a:pt x="356027" y="356027"/>
                </a:lnTo>
                <a:lnTo>
                  <a:pt x="0" y="3560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0" name="Freeform 10"/>
          <p:cNvSpPr/>
          <p:nvPr/>
        </p:nvSpPr>
        <p:spPr>
          <a:xfrm>
            <a:off x="12006342" y="5503313"/>
            <a:ext cx="471578" cy="471578"/>
          </a:xfrm>
          <a:custGeom>
            <a:avLst/>
            <a:gdLst/>
            <a:ahLst/>
            <a:cxnLst/>
            <a:rect l="l" t="t" r="r" b="b"/>
            <a:pathLst>
              <a:path w="471578" h="471578">
                <a:moveTo>
                  <a:pt x="0" y="0"/>
                </a:moveTo>
                <a:lnTo>
                  <a:pt x="471578" y="0"/>
                </a:lnTo>
                <a:lnTo>
                  <a:pt x="471578" y="471578"/>
                </a:lnTo>
                <a:lnTo>
                  <a:pt x="0" y="4715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1" name="Freeform 11"/>
          <p:cNvSpPr/>
          <p:nvPr/>
        </p:nvSpPr>
        <p:spPr>
          <a:xfrm rot="-1211783">
            <a:off x="3623500" y="7321095"/>
            <a:ext cx="1102700" cy="623527"/>
          </a:xfrm>
          <a:custGeom>
            <a:avLst/>
            <a:gdLst/>
            <a:ahLst/>
            <a:cxnLst/>
            <a:rect l="l" t="t" r="r" b="b"/>
            <a:pathLst>
              <a:path w="1102700" h="623527">
                <a:moveTo>
                  <a:pt x="0" y="0"/>
                </a:moveTo>
                <a:lnTo>
                  <a:pt x="1102700" y="0"/>
                </a:lnTo>
                <a:lnTo>
                  <a:pt x="1102700" y="623527"/>
                </a:lnTo>
                <a:lnTo>
                  <a:pt x="0" y="6235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2" name="Freeform 12"/>
          <p:cNvSpPr/>
          <p:nvPr/>
        </p:nvSpPr>
        <p:spPr>
          <a:xfrm rot="2440231">
            <a:off x="3993946" y="4624556"/>
            <a:ext cx="757869" cy="428541"/>
          </a:xfrm>
          <a:custGeom>
            <a:avLst/>
            <a:gdLst/>
            <a:ahLst/>
            <a:cxnLst/>
            <a:rect l="l" t="t" r="r" b="b"/>
            <a:pathLst>
              <a:path w="757869" h="428541">
                <a:moveTo>
                  <a:pt x="0" y="0"/>
                </a:moveTo>
                <a:lnTo>
                  <a:pt x="757869" y="0"/>
                </a:lnTo>
                <a:lnTo>
                  <a:pt x="757869" y="428540"/>
                </a:lnTo>
                <a:lnTo>
                  <a:pt x="0" y="4285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3" name="Freeform 13"/>
          <p:cNvSpPr/>
          <p:nvPr/>
        </p:nvSpPr>
        <p:spPr>
          <a:xfrm rot="2440231">
            <a:off x="11863196" y="7418588"/>
            <a:ext cx="757869" cy="428541"/>
          </a:xfrm>
          <a:custGeom>
            <a:avLst/>
            <a:gdLst/>
            <a:ahLst/>
            <a:cxnLst/>
            <a:rect l="l" t="t" r="r" b="b"/>
            <a:pathLst>
              <a:path w="757869" h="428541">
                <a:moveTo>
                  <a:pt x="0" y="0"/>
                </a:moveTo>
                <a:lnTo>
                  <a:pt x="757870" y="0"/>
                </a:lnTo>
                <a:lnTo>
                  <a:pt x="757870" y="428540"/>
                </a:lnTo>
                <a:lnTo>
                  <a:pt x="0" y="4285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4" name="Freeform 14"/>
          <p:cNvSpPr/>
          <p:nvPr/>
        </p:nvSpPr>
        <p:spPr>
          <a:xfrm rot="-1358170">
            <a:off x="13206837" y="4479358"/>
            <a:ext cx="757869" cy="428541"/>
          </a:xfrm>
          <a:custGeom>
            <a:avLst/>
            <a:gdLst/>
            <a:ahLst/>
            <a:cxnLst/>
            <a:rect l="l" t="t" r="r" b="b"/>
            <a:pathLst>
              <a:path w="757869" h="428541">
                <a:moveTo>
                  <a:pt x="0" y="0"/>
                </a:moveTo>
                <a:lnTo>
                  <a:pt x="757869" y="0"/>
                </a:lnTo>
                <a:lnTo>
                  <a:pt x="757869" y="428541"/>
                </a:lnTo>
                <a:lnTo>
                  <a:pt x="0" y="4285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5" name="Freeform 15"/>
          <p:cNvSpPr/>
          <p:nvPr/>
        </p:nvSpPr>
        <p:spPr>
          <a:xfrm>
            <a:off x="9751627" y="3849494"/>
            <a:ext cx="356027" cy="356027"/>
          </a:xfrm>
          <a:custGeom>
            <a:avLst/>
            <a:gdLst/>
            <a:ahLst/>
            <a:cxnLst/>
            <a:rect l="l" t="t" r="r" b="b"/>
            <a:pathLst>
              <a:path w="356027" h="356027">
                <a:moveTo>
                  <a:pt x="0" y="0"/>
                </a:moveTo>
                <a:lnTo>
                  <a:pt x="356027" y="0"/>
                </a:lnTo>
                <a:lnTo>
                  <a:pt x="356027" y="356027"/>
                </a:lnTo>
                <a:lnTo>
                  <a:pt x="0" y="3560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6" name="Freeform 16"/>
          <p:cNvSpPr/>
          <p:nvPr/>
        </p:nvSpPr>
        <p:spPr>
          <a:xfrm rot="1152265">
            <a:off x="7581991" y="3563577"/>
            <a:ext cx="1011281" cy="571833"/>
          </a:xfrm>
          <a:custGeom>
            <a:avLst/>
            <a:gdLst/>
            <a:ahLst/>
            <a:cxnLst/>
            <a:rect l="l" t="t" r="r" b="b"/>
            <a:pathLst>
              <a:path w="1011281" h="571833">
                <a:moveTo>
                  <a:pt x="0" y="0"/>
                </a:moveTo>
                <a:lnTo>
                  <a:pt x="1011280" y="0"/>
                </a:lnTo>
                <a:lnTo>
                  <a:pt x="1011280" y="571834"/>
                </a:lnTo>
                <a:lnTo>
                  <a:pt x="0" y="5718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7" name="Freeform 17"/>
          <p:cNvSpPr/>
          <p:nvPr/>
        </p:nvSpPr>
        <p:spPr>
          <a:xfrm>
            <a:off x="5816017" y="5318736"/>
            <a:ext cx="171242" cy="171242"/>
          </a:xfrm>
          <a:custGeom>
            <a:avLst/>
            <a:gdLst/>
            <a:ahLst/>
            <a:cxnLst/>
            <a:rect l="l" t="t" r="r" b="b"/>
            <a:pathLst>
              <a:path w="171242" h="171242">
                <a:moveTo>
                  <a:pt x="0" y="0"/>
                </a:moveTo>
                <a:lnTo>
                  <a:pt x="171242" y="0"/>
                </a:lnTo>
                <a:lnTo>
                  <a:pt x="171242" y="171242"/>
                </a:lnTo>
                <a:lnTo>
                  <a:pt x="0" y="1712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8" name="Freeform 18"/>
          <p:cNvSpPr/>
          <p:nvPr/>
        </p:nvSpPr>
        <p:spPr>
          <a:xfrm>
            <a:off x="11145570" y="6532593"/>
            <a:ext cx="1096561" cy="617323"/>
          </a:xfrm>
          <a:custGeom>
            <a:avLst/>
            <a:gdLst/>
            <a:ahLst/>
            <a:cxnLst/>
            <a:rect l="l" t="t" r="r" b="b"/>
            <a:pathLst>
              <a:path w="1096561" h="617323">
                <a:moveTo>
                  <a:pt x="0" y="0"/>
                </a:moveTo>
                <a:lnTo>
                  <a:pt x="1096561" y="0"/>
                </a:lnTo>
                <a:lnTo>
                  <a:pt x="1096561" y="617323"/>
                </a:lnTo>
                <a:lnTo>
                  <a:pt x="0" y="6173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19" name="Freeform 19"/>
          <p:cNvSpPr/>
          <p:nvPr/>
        </p:nvSpPr>
        <p:spPr>
          <a:xfrm>
            <a:off x="6145697" y="4355491"/>
            <a:ext cx="1585907" cy="892807"/>
          </a:xfrm>
          <a:custGeom>
            <a:avLst/>
            <a:gdLst/>
            <a:ahLst/>
            <a:cxnLst/>
            <a:rect l="l" t="t" r="r" b="b"/>
            <a:pathLst>
              <a:path w="1585907" h="892807">
                <a:moveTo>
                  <a:pt x="0" y="0"/>
                </a:moveTo>
                <a:lnTo>
                  <a:pt x="1585907" y="0"/>
                </a:lnTo>
                <a:lnTo>
                  <a:pt x="1585907" y="892807"/>
                </a:lnTo>
                <a:lnTo>
                  <a:pt x="0" y="8928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0" name="Freeform 20"/>
          <p:cNvSpPr/>
          <p:nvPr/>
        </p:nvSpPr>
        <p:spPr>
          <a:xfrm flipH="1">
            <a:off x="5785539" y="5675360"/>
            <a:ext cx="957398" cy="538980"/>
          </a:xfrm>
          <a:custGeom>
            <a:avLst/>
            <a:gdLst/>
            <a:ahLst/>
            <a:cxnLst/>
            <a:rect l="l" t="t" r="r" b="b"/>
            <a:pathLst>
              <a:path w="957398" h="538980">
                <a:moveTo>
                  <a:pt x="957398" y="0"/>
                </a:moveTo>
                <a:lnTo>
                  <a:pt x="0" y="0"/>
                </a:lnTo>
                <a:lnTo>
                  <a:pt x="0" y="538980"/>
                </a:lnTo>
                <a:lnTo>
                  <a:pt x="957398" y="538980"/>
                </a:lnTo>
                <a:lnTo>
                  <a:pt x="95739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1" name="Freeform 21"/>
          <p:cNvSpPr/>
          <p:nvPr/>
        </p:nvSpPr>
        <p:spPr>
          <a:xfrm flipH="1">
            <a:off x="14171788" y="7223386"/>
            <a:ext cx="957398" cy="538980"/>
          </a:xfrm>
          <a:custGeom>
            <a:avLst/>
            <a:gdLst/>
            <a:ahLst/>
            <a:cxnLst/>
            <a:rect l="l" t="t" r="r" b="b"/>
            <a:pathLst>
              <a:path w="957398" h="538980">
                <a:moveTo>
                  <a:pt x="957398" y="0"/>
                </a:moveTo>
                <a:lnTo>
                  <a:pt x="0" y="0"/>
                </a:lnTo>
                <a:lnTo>
                  <a:pt x="0" y="538979"/>
                </a:lnTo>
                <a:lnTo>
                  <a:pt x="957398" y="538979"/>
                </a:lnTo>
                <a:lnTo>
                  <a:pt x="95739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2" name="Freeform 22"/>
          <p:cNvSpPr/>
          <p:nvPr/>
        </p:nvSpPr>
        <p:spPr>
          <a:xfrm flipH="1">
            <a:off x="14250971" y="5151403"/>
            <a:ext cx="2087879" cy="1175399"/>
          </a:xfrm>
          <a:custGeom>
            <a:avLst/>
            <a:gdLst/>
            <a:ahLst/>
            <a:cxnLst/>
            <a:rect l="l" t="t" r="r" b="b"/>
            <a:pathLst>
              <a:path w="2087879" h="1175399">
                <a:moveTo>
                  <a:pt x="2087879" y="0"/>
                </a:moveTo>
                <a:lnTo>
                  <a:pt x="0" y="0"/>
                </a:lnTo>
                <a:lnTo>
                  <a:pt x="0" y="1175398"/>
                </a:lnTo>
                <a:lnTo>
                  <a:pt x="2087879" y="1175398"/>
                </a:lnTo>
                <a:lnTo>
                  <a:pt x="2087879"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3" name="Freeform 23"/>
          <p:cNvSpPr/>
          <p:nvPr/>
        </p:nvSpPr>
        <p:spPr>
          <a:xfrm>
            <a:off x="1953700" y="5404357"/>
            <a:ext cx="1778117" cy="1001014"/>
          </a:xfrm>
          <a:custGeom>
            <a:avLst/>
            <a:gdLst/>
            <a:ahLst/>
            <a:cxnLst/>
            <a:rect l="l" t="t" r="r" b="b"/>
            <a:pathLst>
              <a:path w="1778117" h="1001014">
                <a:moveTo>
                  <a:pt x="0" y="0"/>
                </a:moveTo>
                <a:lnTo>
                  <a:pt x="1778117" y="0"/>
                </a:lnTo>
                <a:lnTo>
                  <a:pt x="1778117" y="1001014"/>
                </a:lnTo>
                <a:lnTo>
                  <a:pt x="0" y="10010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4" name="Freeform 24"/>
          <p:cNvSpPr/>
          <p:nvPr/>
        </p:nvSpPr>
        <p:spPr>
          <a:xfrm rot="-1831782">
            <a:off x="6417920" y="7103809"/>
            <a:ext cx="422939" cy="239153"/>
          </a:xfrm>
          <a:custGeom>
            <a:avLst/>
            <a:gdLst/>
            <a:ahLst/>
            <a:cxnLst/>
            <a:rect l="l" t="t" r="r" b="b"/>
            <a:pathLst>
              <a:path w="422939" h="239153">
                <a:moveTo>
                  <a:pt x="0" y="0"/>
                </a:moveTo>
                <a:lnTo>
                  <a:pt x="422939" y="0"/>
                </a:lnTo>
                <a:lnTo>
                  <a:pt x="422939" y="239153"/>
                </a:lnTo>
                <a:lnTo>
                  <a:pt x="0" y="2391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pic>
        <p:nvPicPr>
          <p:cNvPr id="6" name="Picture 5">
            <a:extLst>
              <a:ext uri="{FF2B5EF4-FFF2-40B4-BE49-F238E27FC236}">
                <a16:creationId xmlns:a16="http://schemas.microsoft.com/office/drawing/2014/main" id="{6F8D67B7-D790-CE86-1B68-7A87BC6F1361}"/>
              </a:ext>
            </a:extLst>
          </p:cNvPr>
          <p:cNvPicPr>
            <a:picLocks noChangeAspect="1"/>
          </p:cNvPicPr>
          <p:nvPr/>
        </p:nvPicPr>
        <p:blipFill>
          <a:blip r:embed="rId12"/>
          <a:stretch>
            <a:fillRect/>
          </a:stretch>
        </p:blipFill>
        <p:spPr>
          <a:xfrm>
            <a:off x="5114194" y="2324100"/>
            <a:ext cx="8059611" cy="180457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a:extLst>
            <a:ext uri="{FF2B5EF4-FFF2-40B4-BE49-F238E27FC236}">
              <a16:creationId xmlns:a16="http://schemas.microsoft.com/office/drawing/2014/main" id="{54570340-FF05-5198-F362-F928D046D91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A69FC97-98F2-662F-B82D-916B22A3C1EC}"/>
              </a:ext>
            </a:extLst>
          </p:cNvPr>
          <p:cNvGrpSpPr/>
          <p:nvPr/>
        </p:nvGrpSpPr>
        <p:grpSpPr>
          <a:xfrm>
            <a:off x="1424506" y="6303127"/>
            <a:ext cx="15438988" cy="2254892"/>
            <a:chOff x="0" y="0"/>
            <a:chExt cx="4066235" cy="593881"/>
          </a:xfrm>
        </p:grpSpPr>
        <p:sp>
          <p:nvSpPr>
            <p:cNvPr id="3" name="Freeform 3">
              <a:extLst>
                <a:ext uri="{FF2B5EF4-FFF2-40B4-BE49-F238E27FC236}">
                  <a16:creationId xmlns:a16="http://schemas.microsoft.com/office/drawing/2014/main" id="{4F399E02-EB7B-7032-C4D8-09AC5588AF13}"/>
                </a:ext>
              </a:extLst>
            </p:cNvPr>
            <p:cNvSpPr/>
            <p:nvPr/>
          </p:nvSpPr>
          <p:spPr>
            <a:xfrm>
              <a:off x="0" y="0"/>
              <a:ext cx="4066236" cy="593881"/>
            </a:xfrm>
            <a:custGeom>
              <a:avLst/>
              <a:gdLst/>
              <a:ahLst/>
              <a:cxnLst/>
              <a:rect l="l" t="t" r="r" b="b"/>
              <a:pathLst>
                <a:path w="4066236" h="593881">
                  <a:moveTo>
                    <a:pt x="0" y="0"/>
                  </a:moveTo>
                  <a:lnTo>
                    <a:pt x="4066236" y="0"/>
                  </a:lnTo>
                  <a:lnTo>
                    <a:pt x="4066236" y="593881"/>
                  </a:lnTo>
                  <a:lnTo>
                    <a:pt x="0" y="593881"/>
                  </a:lnTo>
                  <a:close/>
                </a:path>
              </a:pathLst>
            </a:custGeom>
            <a:solidFill>
              <a:srgbClr val="EEE2F2"/>
            </a:solidFill>
          </p:spPr>
          <p:txBody>
            <a:bodyPr/>
            <a:lstStyle/>
            <a:p>
              <a:endParaRPr lang="ja-JP" altLang="en-US" dirty="0"/>
            </a:p>
          </p:txBody>
        </p:sp>
        <p:sp>
          <p:nvSpPr>
            <p:cNvPr id="4" name="TextBox 4">
              <a:extLst>
                <a:ext uri="{FF2B5EF4-FFF2-40B4-BE49-F238E27FC236}">
                  <a16:creationId xmlns:a16="http://schemas.microsoft.com/office/drawing/2014/main" id="{CC21D000-9334-8967-74FE-C07846483BFD}"/>
                </a:ext>
              </a:extLst>
            </p:cNvPr>
            <p:cNvSpPr txBox="1"/>
            <p:nvPr/>
          </p:nvSpPr>
          <p:spPr>
            <a:xfrm>
              <a:off x="0" y="-38100"/>
              <a:ext cx="4066235" cy="631981"/>
            </a:xfrm>
            <a:prstGeom prst="rect">
              <a:avLst/>
            </a:prstGeom>
          </p:spPr>
          <p:txBody>
            <a:bodyPr lIns="50800" tIns="50800" rIns="50800" bIns="50800" rtlCol="0" anchor="ctr"/>
            <a:lstStyle/>
            <a:p>
              <a:pPr algn="ctr">
                <a:lnSpc>
                  <a:spcPts val="2659"/>
                </a:lnSpc>
                <a:spcBef>
                  <a:spcPct val="0"/>
                </a:spcBef>
              </a:pPr>
              <a:endParaRPr dirty="0"/>
            </a:p>
          </p:txBody>
        </p:sp>
      </p:grpSp>
      <p:sp>
        <p:nvSpPr>
          <p:cNvPr id="5" name="Freeform 5">
            <a:extLst>
              <a:ext uri="{FF2B5EF4-FFF2-40B4-BE49-F238E27FC236}">
                <a16:creationId xmlns:a16="http://schemas.microsoft.com/office/drawing/2014/main" id="{4D6B4BAC-84ED-FDB6-5F77-8E7B11084529}"/>
              </a:ext>
            </a:extLst>
          </p:cNvPr>
          <p:cNvSpPr/>
          <p:nvPr/>
        </p:nvSpPr>
        <p:spPr>
          <a:xfrm>
            <a:off x="6306290" y="897343"/>
            <a:ext cx="5675420" cy="5979849"/>
          </a:xfrm>
          <a:custGeom>
            <a:avLst/>
            <a:gdLst/>
            <a:ahLst/>
            <a:cxnLst/>
            <a:rect l="l" t="t" r="r" b="b"/>
            <a:pathLst>
              <a:path w="5675420" h="5979849">
                <a:moveTo>
                  <a:pt x="0" y="0"/>
                </a:moveTo>
                <a:lnTo>
                  <a:pt x="5675420" y="0"/>
                </a:lnTo>
                <a:lnTo>
                  <a:pt x="5675420" y="5979849"/>
                </a:lnTo>
                <a:lnTo>
                  <a:pt x="0" y="5979849"/>
                </a:lnTo>
                <a:lnTo>
                  <a:pt x="0" y="0"/>
                </a:lnTo>
                <a:close/>
              </a:path>
            </a:pathLst>
          </a:custGeom>
          <a:blipFill>
            <a:blip r:embed="rId3"/>
            <a:stretch>
              <a:fillRect/>
            </a:stretch>
          </a:blipFill>
        </p:spPr>
        <p:txBody>
          <a:bodyPr/>
          <a:lstStyle/>
          <a:p>
            <a:endParaRPr lang="ja-JP" altLang="en-US"/>
          </a:p>
        </p:txBody>
      </p:sp>
      <p:sp>
        <p:nvSpPr>
          <p:cNvPr id="6" name="Freeform 6">
            <a:extLst>
              <a:ext uri="{FF2B5EF4-FFF2-40B4-BE49-F238E27FC236}">
                <a16:creationId xmlns:a16="http://schemas.microsoft.com/office/drawing/2014/main" id="{953F2678-406A-52C9-D633-44805B730D9A}"/>
              </a:ext>
            </a:extLst>
          </p:cNvPr>
          <p:cNvSpPr/>
          <p:nvPr/>
        </p:nvSpPr>
        <p:spPr>
          <a:xfrm>
            <a:off x="6608211" y="1215460"/>
            <a:ext cx="5071577" cy="5343616"/>
          </a:xfrm>
          <a:custGeom>
            <a:avLst/>
            <a:gdLst/>
            <a:ahLst/>
            <a:cxnLst/>
            <a:rect l="l" t="t" r="r" b="b"/>
            <a:pathLst>
              <a:path w="5071577" h="5343616">
                <a:moveTo>
                  <a:pt x="0" y="0"/>
                </a:moveTo>
                <a:lnTo>
                  <a:pt x="5071578" y="0"/>
                </a:lnTo>
                <a:lnTo>
                  <a:pt x="5071578" y="5343616"/>
                </a:lnTo>
                <a:lnTo>
                  <a:pt x="0" y="5343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7" name="Freeform 7">
            <a:extLst>
              <a:ext uri="{FF2B5EF4-FFF2-40B4-BE49-F238E27FC236}">
                <a16:creationId xmlns:a16="http://schemas.microsoft.com/office/drawing/2014/main" id="{C500D614-7AE6-6B9A-7DE9-C004832D89ED}"/>
              </a:ext>
            </a:extLst>
          </p:cNvPr>
          <p:cNvSpPr/>
          <p:nvPr/>
        </p:nvSpPr>
        <p:spPr>
          <a:xfrm>
            <a:off x="7816659" y="5569541"/>
            <a:ext cx="356027" cy="356027"/>
          </a:xfrm>
          <a:custGeom>
            <a:avLst/>
            <a:gdLst/>
            <a:ahLst/>
            <a:cxnLst/>
            <a:rect l="l" t="t" r="r" b="b"/>
            <a:pathLst>
              <a:path w="356027" h="356027">
                <a:moveTo>
                  <a:pt x="0" y="0"/>
                </a:moveTo>
                <a:lnTo>
                  <a:pt x="356027" y="0"/>
                </a:lnTo>
                <a:lnTo>
                  <a:pt x="356027" y="356027"/>
                </a:lnTo>
                <a:lnTo>
                  <a:pt x="0" y="3560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8" name="Freeform 8">
            <a:extLst>
              <a:ext uri="{FF2B5EF4-FFF2-40B4-BE49-F238E27FC236}">
                <a16:creationId xmlns:a16="http://schemas.microsoft.com/office/drawing/2014/main" id="{45F4DBEB-7347-DF1A-8837-C418F9A2FB79}"/>
              </a:ext>
            </a:extLst>
          </p:cNvPr>
          <p:cNvSpPr/>
          <p:nvPr/>
        </p:nvSpPr>
        <p:spPr>
          <a:xfrm>
            <a:off x="12091397" y="2504506"/>
            <a:ext cx="471578" cy="471578"/>
          </a:xfrm>
          <a:custGeom>
            <a:avLst/>
            <a:gdLst/>
            <a:ahLst/>
            <a:cxnLst/>
            <a:rect l="l" t="t" r="r" b="b"/>
            <a:pathLst>
              <a:path w="471578" h="471578">
                <a:moveTo>
                  <a:pt x="0" y="0"/>
                </a:moveTo>
                <a:lnTo>
                  <a:pt x="471578" y="0"/>
                </a:lnTo>
                <a:lnTo>
                  <a:pt x="471578" y="471577"/>
                </a:lnTo>
                <a:lnTo>
                  <a:pt x="0" y="4715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9" name="Freeform 9">
            <a:extLst>
              <a:ext uri="{FF2B5EF4-FFF2-40B4-BE49-F238E27FC236}">
                <a16:creationId xmlns:a16="http://schemas.microsoft.com/office/drawing/2014/main" id="{BD005813-0D88-B303-D17A-54E2728093A6}"/>
              </a:ext>
            </a:extLst>
          </p:cNvPr>
          <p:cNvSpPr/>
          <p:nvPr/>
        </p:nvSpPr>
        <p:spPr>
          <a:xfrm rot="-1211783">
            <a:off x="3708555" y="4322287"/>
            <a:ext cx="1102700" cy="623527"/>
          </a:xfrm>
          <a:custGeom>
            <a:avLst/>
            <a:gdLst/>
            <a:ahLst/>
            <a:cxnLst/>
            <a:rect l="l" t="t" r="r" b="b"/>
            <a:pathLst>
              <a:path w="1102700" h="623527">
                <a:moveTo>
                  <a:pt x="0" y="0"/>
                </a:moveTo>
                <a:lnTo>
                  <a:pt x="1102700" y="0"/>
                </a:lnTo>
                <a:lnTo>
                  <a:pt x="1102700" y="623527"/>
                </a:lnTo>
                <a:lnTo>
                  <a:pt x="0" y="6235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0" name="Freeform 10">
            <a:extLst>
              <a:ext uri="{FF2B5EF4-FFF2-40B4-BE49-F238E27FC236}">
                <a16:creationId xmlns:a16="http://schemas.microsoft.com/office/drawing/2014/main" id="{ED6A723C-8B13-1418-13D5-766BDBB1E3D9}"/>
              </a:ext>
            </a:extLst>
          </p:cNvPr>
          <p:cNvSpPr/>
          <p:nvPr/>
        </p:nvSpPr>
        <p:spPr>
          <a:xfrm rot="2440231">
            <a:off x="4079001" y="1625748"/>
            <a:ext cx="757869" cy="428541"/>
          </a:xfrm>
          <a:custGeom>
            <a:avLst/>
            <a:gdLst/>
            <a:ahLst/>
            <a:cxnLst/>
            <a:rect l="l" t="t" r="r" b="b"/>
            <a:pathLst>
              <a:path w="757869" h="428541">
                <a:moveTo>
                  <a:pt x="0" y="0"/>
                </a:moveTo>
                <a:lnTo>
                  <a:pt x="757869" y="0"/>
                </a:lnTo>
                <a:lnTo>
                  <a:pt x="757869" y="428541"/>
                </a:lnTo>
                <a:lnTo>
                  <a:pt x="0" y="4285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1" name="Freeform 11">
            <a:extLst>
              <a:ext uri="{FF2B5EF4-FFF2-40B4-BE49-F238E27FC236}">
                <a16:creationId xmlns:a16="http://schemas.microsoft.com/office/drawing/2014/main" id="{F4379F68-63C9-7CFA-5C29-2B98303494E0}"/>
              </a:ext>
            </a:extLst>
          </p:cNvPr>
          <p:cNvSpPr/>
          <p:nvPr/>
        </p:nvSpPr>
        <p:spPr>
          <a:xfrm rot="2440231">
            <a:off x="11948252" y="4419780"/>
            <a:ext cx="757869" cy="428541"/>
          </a:xfrm>
          <a:custGeom>
            <a:avLst/>
            <a:gdLst/>
            <a:ahLst/>
            <a:cxnLst/>
            <a:rect l="l" t="t" r="r" b="b"/>
            <a:pathLst>
              <a:path w="757869" h="428541">
                <a:moveTo>
                  <a:pt x="0" y="0"/>
                </a:moveTo>
                <a:lnTo>
                  <a:pt x="757869" y="0"/>
                </a:lnTo>
                <a:lnTo>
                  <a:pt x="757869" y="428541"/>
                </a:lnTo>
                <a:lnTo>
                  <a:pt x="0" y="4285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2" name="Freeform 12">
            <a:extLst>
              <a:ext uri="{FF2B5EF4-FFF2-40B4-BE49-F238E27FC236}">
                <a16:creationId xmlns:a16="http://schemas.microsoft.com/office/drawing/2014/main" id="{DCE2D8FF-38F2-1F46-F934-E82D51430D4C}"/>
              </a:ext>
            </a:extLst>
          </p:cNvPr>
          <p:cNvSpPr/>
          <p:nvPr/>
        </p:nvSpPr>
        <p:spPr>
          <a:xfrm rot="-1358170">
            <a:off x="13291892" y="1480551"/>
            <a:ext cx="757869" cy="428541"/>
          </a:xfrm>
          <a:custGeom>
            <a:avLst/>
            <a:gdLst/>
            <a:ahLst/>
            <a:cxnLst/>
            <a:rect l="l" t="t" r="r" b="b"/>
            <a:pathLst>
              <a:path w="757869" h="428541">
                <a:moveTo>
                  <a:pt x="0" y="0"/>
                </a:moveTo>
                <a:lnTo>
                  <a:pt x="757870" y="0"/>
                </a:lnTo>
                <a:lnTo>
                  <a:pt x="757870" y="428540"/>
                </a:lnTo>
                <a:lnTo>
                  <a:pt x="0" y="4285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3" name="Freeform 13">
            <a:extLst>
              <a:ext uri="{FF2B5EF4-FFF2-40B4-BE49-F238E27FC236}">
                <a16:creationId xmlns:a16="http://schemas.microsoft.com/office/drawing/2014/main" id="{64E54733-8FAC-386B-84CC-C1CE0809BC54}"/>
              </a:ext>
            </a:extLst>
          </p:cNvPr>
          <p:cNvSpPr/>
          <p:nvPr/>
        </p:nvSpPr>
        <p:spPr>
          <a:xfrm>
            <a:off x="9836682" y="850687"/>
            <a:ext cx="356027" cy="356027"/>
          </a:xfrm>
          <a:custGeom>
            <a:avLst/>
            <a:gdLst/>
            <a:ahLst/>
            <a:cxnLst/>
            <a:rect l="l" t="t" r="r" b="b"/>
            <a:pathLst>
              <a:path w="356027" h="356027">
                <a:moveTo>
                  <a:pt x="0" y="0"/>
                </a:moveTo>
                <a:lnTo>
                  <a:pt x="356027" y="0"/>
                </a:lnTo>
                <a:lnTo>
                  <a:pt x="356027" y="356026"/>
                </a:lnTo>
                <a:lnTo>
                  <a:pt x="0" y="3560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4" name="Freeform 14">
            <a:extLst>
              <a:ext uri="{FF2B5EF4-FFF2-40B4-BE49-F238E27FC236}">
                <a16:creationId xmlns:a16="http://schemas.microsoft.com/office/drawing/2014/main" id="{0D644592-ABE7-84A6-9994-890417BEA61B}"/>
              </a:ext>
            </a:extLst>
          </p:cNvPr>
          <p:cNvSpPr/>
          <p:nvPr/>
        </p:nvSpPr>
        <p:spPr>
          <a:xfrm rot="1152265">
            <a:off x="7667046" y="564770"/>
            <a:ext cx="1011281" cy="571833"/>
          </a:xfrm>
          <a:custGeom>
            <a:avLst/>
            <a:gdLst/>
            <a:ahLst/>
            <a:cxnLst/>
            <a:rect l="l" t="t" r="r" b="b"/>
            <a:pathLst>
              <a:path w="1011281" h="571833">
                <a:moveTo>
                  <a:pt x="0" y="0"/>
                </a:moveTo>
                <a:lnTo>
                  <a:pt x="1011280" y="0"/>
                </a:lnTo>
                <a:lnTo>
                  <a:pt x="1011280" y="571833"/>
                </a:lnTo>
                <a:lnTo>
                  <a:pt x="0" y="5718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5" name="Freeform 15">
            <a:extLst>
              <a:ext uri="{FF2B5EF4-FFF2-40B4-BE49-F238E27FC236}">
                <a16:creationId xmlns:a16="http://schemas.microsoft.com/office/drawing/2014/main" id="{E0F91834-98F2-C5B9-30D1-1A0D27B091A2}"/>
              </a:ext>
            </a:extLst>
          </p:cNvPr>
          <p:cNvSpPr/>
          <p:nvPr/>
        </p:nvSpPr>
        <p:spPr>
          <a:xfrm>
            <a:off x="5901072" y="2319929"/>
            <a:ext cx="171242" cy="171242"/>
          </a:xfrm>
          <a:custGeom>
            <a:avLst/>
            <a:gdLst/>
            <a:ahLst/>
            <a:cxnLst/>
            <a:rect l="l" t="t" r="r" b="b"/>
            <a:pathLst>
              <a:path w="171242" h="171242">
                <a:moveTo>
                  <a:pt x="0" y="0"/>
                </a:moveTo>
                <a:lnTo>
                  <a:pt x="171242" y="0"/>
                </a:lnTo>
                <a:lnTo>
                  <a:pt x="171242" y="171242"/>
                </a:lnTo>
                <a:lnTo>
                  <a:pt x="0" y="1712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6" name="Freeform 16">
            <a:extLst>
              <a:ext uri="{FF2B5EF4-FFF2-40B4-BE49-F238E27FC236}">
                <a16:creationId xmlns:a16="http://schemas.microsoft.com/office/drawing/2014/main" id="{C1F679BB-CCE9-346B-A1BD-721711B1458F}"/>
              </a:ext>
            </a:extLst>
          </p:cNvPr>
          <p:cNvSpPr/>
          <p:nvPr/>
        </p:nvSpPr>
        <p:spPr>
          <a:xfrm>
            <a:off x="11230625" y="3533785"/>
            <a:ext cx="1096561" cy="617323"/>
          </a:xfrm>
          <a:custGeom>
            <a:avLst/>
            <a:gdLst/>
            <a:ahLst/>
            <a:cxnLst/>
            <a:rect l="l" t="t" r="r" b="b"/>
            <a:pathLst>
              <a:path w="1096561" h="617323">
                <a:moveTo>
                  <a:pt x="0" y="0"/>
                </a:moveTo>
                <a:lnTo>
                  <a:pt x="1096561" y="0"/>
                </a:lnTo>
                <a:lnTo>
                  <a:pt x="1096561" y="617324"/>
                </a:lnTo>
                <a:lnTo>
                  <a:pt x="0" y="6173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17" name="Freeform 17">
            <a:extLst>
              <a:ext uri="{FF2B5EF4-FFF2-40B4-BE49-F238E27FC236}">
                <a16:creationId xmlns:a16="http://schemas.microsoft.com/office/drawing/2014/main" id="{7AF59358-165F-3333-A40F-77AE376FE807}"/>
              </a:ext>
            </a:extLst>
          </p:cNvPr>
          <p:cNvSpPr/>
          <p:nvPr/>
        </p:nvSpPr>
        <p:spPr>
          <a:xfrm>
            <a:off x="6230752" y="1356684"/>
            <a:ext cx="1585907" cy="892807"/>
          </a:xfrm>
          <a:custGeom>
            <a:avLst/>
            <a:gdLst/>
            <a:ahLst/>
            <a:cxnLst/>
            <a:rect l="l" t="t" r="r" b="b"/>
            <a:pathLst>
              <a:path w="1585907" h="892807">
                <a:moveTo>
                  <a:pt x="0" y="0"/>
                </a:moveTo>
                <a:lnTo>
                  <a:pt x="1585907" y="0"/>
                </a:lnTo>
                <a:lnTo>
                  <a:pt x="1585907" y="892807"/>
                </a:lnTo>
                <a:lnTo>
                  <a:pt x="0" y="8928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18" name="Freeform 18">
            <a:extLst>
              <a:ext uri="{FF2B5EF4-FFF2-40B4-BE49-F238E27FC236}">
                <a16:creationId xmlns:a16="http://schemas.microsoft.com/office/drawing/2014/main" id="{AE5B5B2F-1D3F-C659-7B00-E1415F8B953B}"/>
              </a:ext>
            </a:extLst>
          </p:cNvPr>
          <p:cNvSpPr/>
          <p:nvPr/>
        </p:nvSpPr>
        <p:spPr>
          <a:xfrm flipH="1">
            <a:off x="5870594" y="2676553"/>
            <a:ext cx="957398" cy="538980"/>
          </a:xfrm>
          <a:custGeom>
            <a:avLst/>
            <a:gdLst/>
            <a:ahLst/>
            <a:cxnLst/>
            <a:rect l="l" t="t" r="r" b="b"/>
            <a:pathLst>
              <a:path w="957398" h="538980">
                <a:moveTo>
                  <a:pt x="957398" y="0"/>
                </a:moveTo>
                <a:lnTo>
                  <a:pt x="0" y="0"/>
                </a:lnTo>
                <a:lnTo>
                  <a:pt x="0" y="538980"/>
                </a:lnTo>
                <a:lnTo>
                  <a:pt x="957398" y="538980"/>
                </a:lnTo>
                <a:lnTo>
                  <a:pt x="95739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19" name="Freeform 19">
            <a:extLst>
              <a:ext uri="{FF2B5EF4-FFF2-40B4-BE49-F238E27FC236}">
                <a16:creationId xmlns:a16="http://schemas.microsoft.com/office/drawing/2014/main" id="{B0ED2EA1-19BD-171E-4C4D-990BAE5E5FF1}"/>
              </a:ext>
            </a:extLst>
          </p:cNvPr>
          <p:cNvSpPr/>
          <p:nvPr/>
        </p:nvSpPr>
        <p:spPr>
          <a:xfrm flipH="1">
            <a:off x="14256843" y="4224578"/>
            <a:ext cx="957398" cy="538980"/>
          </a:xfrm>
          <a:custGeom>
            <a:avLst/>
            <a:gdLst/>
            <a:ahLst/>
            <a:cxnLst/>
            <a:rect l="l" t="t" r="r" b="b"/>
            <a:pathLst>
              <a:path w="957398" h="538980">
                <a:moveTo>
                  <a:pt x="957398" y="0"/>
                </a:moveTo>
                <a:lnTo>
                  <a:pt x="0" y="0"/>
                </a:lnTo>
                <a:lnTo>
                  <a:pt x="0" y="538980"/>
                </a:lnTo>
                <a:lnTo>
                  <a:pt x="957398" y="538980"/>
                </a:lnTo>
                <a:lnTo>
                  <a:pt x="95739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0" name="Freeform 20">
            <a:extLst>
              <a:ext uri="{FF2B5EF4-FFF2-40B4-BE49-F238E27FC236}">
                <a16:creationId xmlns:a16="http://schemas.microsoft.com/office/drawing/2014/main" id="{BDA01A25-8EDD-8EAB-0658-EEE2509D991C}"/>
              </a:ext>
            </a:extLst>
          </p:cNvPr>
          <p:cNvSpPr/>
          <p:nvPr/>
        </p:nvSpPr>
        <p:spPr>
          <a:xfrm flipH="1">
            <a:off x="14336026" y="2152595"/>
            <a:ext cx="2087879" cy="1175399"/>
          </a:xfrm>
          <a:custGeom>
            <a:avLst/>
            <a:gdLst/>
            <a:ahLst/>
            <a:cxnLst/>
            <a:rect l="l" t="t" r="r" b="b"/>
            <a:pathLst>
              <a:path w="2087879" h="1175399">
                <a:moveTo>
                  <a:pt x="2087879" y="0"/>
                </a:moveTo>
                <a:lnTo>
                  <a:pt x="0" y="0"/>
                </a:lnTo>
                <a:lnTo>
                  <a:pt x="0" y="1175399"/>
                </a:lnTo>
                <a:lnTo>
                  <a:pt x="2087879" y="1175399"/>
                </a:lnTo>
                <a:lnTo>
                  <a:pt x="2087879"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1" name="Freeform 21">
            <a:extLst>
              <a:ext uri="{FF2B5EF4-FFF2-40B4-BE49-F238E27FC236}">
                <a16:creationId xmlns:a16="http://schemas.microsoft.com/office/drawing/2014/main" id="{35BABE1E-ADB0-1584-1E69-C33541AD2093}"/>
              </a:ext>
            </a:extLst>
          </p:cNvPr>
          <p:cNvSpPr/>
          <p:nvPr/>
        </p:nvSpPr>
        <p:spPr>
          <a:xfrm>
            <a:off x="2038755" y="2405550"/>
            <a:ext cx="1778117" cy="1001014"/>
          </a:xfrm>
          <a:custGeom>
            <a:avLst/>
            <a:gdLst/>
            <a:ahLst/>
            <a:cxnLst/>
            <a:rect l="l" t="t" r="r" b="b"/>
            <a:pathLst>
              <a:path w="1778117" h="1001014">
                <a:moveTo>
                  <a:pt x="0" y="0"/>
                </a:moveTo>
                <a:lnTo>
                  <a:pt x="1778117" y="0"/>
                </a:lnTo>
                <a:lnTo>
                  <a:pt x="1778117" y="1001014"/>
                </a:lnTo>
                <a:lnTo>
                  <a:pt x="0" y="10010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2" name="Freeform 22">
            <a:extLst>
              <a:ext uri="{FF2B5EF4-FFF2-40B4-BE49-F238E27FC236}">
                <a16:creationId xmlns:a16="http://schemas.microsoft.com/office/drawing/2014/main" id="{E3C15439-F119-9E98-27EE-4C18105CE672}"/>
              </a:ext>
            </a:extLst>
          </p:cNvPr>
          <p:cNvSpPr/>
          <p:nvPr/>
        </p:nvSpPr>
        <p:spPr>
          <a:xfrm rot="-1831782">
            <a:off x="6502975" y="4105002"/>
            <a:ext cx="422939" cy="239153"/>
          </a:xfrm>
          <a:custGeom>
            <a:avLst/>
            <a:gdLst/>
            <a:ahLst/>
            <a:cxnLst/>
            <a:rect l="l" t="t" r="r" b="b"/>
            <a:pathLst>
              <a:path w="422939" h="239153">
                <a:moveTo>
                  <a:pt x="0" y="0"/>
                </a:moveTo>
                <a:lnTo>
                  <a:pt x="422939" y="0"/>
                </a:lnTo>
                <a:lnTo>
                  <a:pt x="422939" y="239153"/>
                </a:lnTo>
                <a:lnTo>
                  <a:pt x="0" y="2391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24" name="TextBox 24">
            <a:extLst>
              <a:ext uri="{FF2B5EF4-FFF2-40B4-BE49-F238E27FC236}">
                <a16:creationId xmlns:a16="http://schemas.microsoft.com/office/drawing/2014/main" id="{23F29162-B699-5076-57D9-12C07F972F3B}"/>
              </a:ext>
            </a:extLst>
          </p:cNvPr>
          <p:cNvSpPr txBox="1"/>
          <p:nvPr/>
        </p:nvSpPr>
        <p:spPr>
          <a:xfrm>
            <a:off x="1648082" y="6835301"/>
            <a:ext cx="14943217" cy="1314370"/>
          </a:xfrm>
          <a:prstGeom prst="rect">
            <a:avLst/>
          </a:prstGeom>
        </p:spPr>
        <p:txBody>
          <a:bodyPr wrap="square" lIns="0" tIns="0" rIns="0" bIns="0" rtlCol="0" anchor="t">
            <a:spAutoFit/>
          </a:bodyPr>
          <a:lstStyle/>
          <a:p>
            <a:pPr algn="ctr">
              <a:lnSpc>
                <a:spcPts val="9974"/>
              </a:lnSpc>
            </a:pPr>
            <a:r>
              <a:rPr lang="en-US" sz="9499" dirty="0">
                <a:solidFill>
                  <a:srgbClr val="CB2021"/>
                </a:solidFill>
                <a:latin typeface="Londrina Solid"/>
                <a:ea typeface="Londrina Solid"/>
                <a:cs typeface="Londrina Solid"/>
                <a:sym typeface="Londrina Solid"/>
              </a:rPr>
              <a:t>HYPERTENSION</a:t>
            </a:r>
          </a:p>
        </p:txBody>
      </p:sp>
    </p:spTree>
    <p:extLst>
      <p:ext uri="{BB962C8B-B14F-4D97-AF65-F5344CB8AC3E}">
        <p14:creationId xmlns:p14="http://schemas.microsoft.com/office/powerpoint/2010/main" val="3050244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0C5C9-7615-DBDE-646A-380428F2B8FF}"/>
              </a:ext>
            </a:extLst>
          </p:cNvPr>
          <p:cNvSpPr>
            <a:spLocks noGrp="1"/>
          </p:cNvSpPr>
          <p:nvPr>
            <p:ph type="title"/>
          </p:nvPr>
        </p:nvSpPr>
        <p:spPr/>
        <p:txBody>
          <a:bodyPr>
            <a:normAutofit/>
          </a:bodyPr>
          <a:lstStyle/>
          <a:p>
            <a:r>
              <a:rPr lang="en-US" altLang="ja-JP" sz="6600" dirty="0">
                <a:solidFill>
                  <a:schemeClr val="accent2"/>
                </a:solidFill>
                <a:latin typeface="Londrina Solid" panose="020B0600070205080204" charset="0"/>
              </a:rPr>
              <a:t>Agendas</a:t>
            </a:r>
            <a:endParaRPr lang="ja-JP" altLang="en-US" sz="6600" dirty="0">
              <a:solidFill>
                <a:schemeClr val="accent2"/>
              </a:solidFill>
              <a:latin typeface="Londrina Solid" panose="020B0600070205080204" charset="0"/>
            </a:endParaRPr>
          </a:p>
        </p:txBody>
      </p:sp>
      <p:sp>
        <p:nvSpPr>
          <p:cNvPr id="3" name="Vertical Text Placeholder 2">
            <a:extLst>
              <a:ext uri="{FF2B5EF4-FFF2-40B4-BE49-F238E27FC236}">
                <a16:creationId xmlns:a16="http://schemas.microsoft.com/office/drawing/2014/main" id="{DA234B97-6AC9-8C2B-5CB8-D062B1F5389F}"/>
              </a:ext>
            </a:extLst>
          </p:cNvPr>
          <p:cNvSpPr>
            <a:spLocks noGrp="1"/>
          </p:cNvSpPr>
          <p:nvPr>
            <p:ph type="body" orient="vert" idx="1"/>
          </p:nvPr>
        </p:nvSpPr>
        <p:spPr>
          <a:xfrm rot="16200000">
            <a:off x="613568" y="1939130"/>
            <a:ext cx="7916864" cy="8229600"/>
          </a:xfrm>
        </p:spPr>
        <p:txBody>
          <a:bodyPr>
            <a:normAutofit/>
          </a:bodyPr>
          <a:lstStyle/>
          <a:p>
            <a:r>
              <a:rPr lang="en-US" altLang="ja-JP" sz="3600" dirty="0">
                <a:solidFill>
                  <a:schemeClr val="accent2"/>
                </a:solidFill>
                <a:latin typeface="Agrandir" panose="020B0600070205080204" charset="0"/>
              </a:rPr>
              <a:t>Hypertension</a:t>
            </a:r>
          </a:p>
          <a:p>
            <a:r>
              <a:rPr lang="en-US" altLang="ja-JP" sz="3600" dirty="0">
                <a:solidFill>
                  <a:schemeClr val="accent2"/>
                </a:solidFill>
                <a:latin typeface="Agrandir" panose="020B0600070205080204" charset="0"/>
              </a:rPr>
              <a:t>Blood Pressure Categories</a:t>
            </a:r>
          </a:p>
          <a:p>
            <a:r>
              <a:rPr lang="en-US" altLang="ja-JP" sz="3600" dirty="0">
                <a:solidFill>
                  <a:schemeClr val="accent2"/>
                </a:solidFill>
                <a:latin typeface="Agrandir" panose="020B0600070205080204" charset="0"/>
              </a:rPr>
              <a:t>Cause and Risk Factors</a:t>
            </a:r>
          </a:p>
          <a:p>
            <a:r>
              <a:rPr lang="en-US" altLang="ja-JP" sz="3600" dirty="0">
                <a:solidFill>
                  <a:schemeClr val="accent2"/>
                </a:solidFill>
                <a:latin typeface="Agrandir" panose="020B0600070205080204" charset="0"/>
              </a:rPr>
              <a:t>Symptoms and Silent Nature of Hypertension</a:t>
            </a:r>
          </a:p>
          <a:p>
            <a:r>
              <a:rPr lang="en-US" altLang="ja-JP" sz="3600" dirty="0">
                <a:solidFill>
                  <a:schemeClr val="accent2"/>
                </a:solidFill>
                <a:latin typeface="Agrandir" panose="020B0600070205080204" charset="0"/>
              </a:rPr>
              <a:t>Complications of Hypertension</a:t>
            </a:r>
          </a:p>
          <a:p>
            <a:r>
              <a:rPr lang="en-US" altLang="ja-JP" sz="3600" dirty="0">
                <a:solidFill>
                  <a:schemeClr val="accent2"/>
                </a:solidFill>
                <a:latin typeface="Agrandir" panose="020B0600070205080204" charset="0"/>
              </a:rPr>
              <a:t>Diagnosis and Monitoring</a:t>
            </a:r>
          </a:p>
          <a:p>
            <a:r>
              <a:rPr lang="en-US" altLang="ja-JP" sz="3600" dirty="0">
                <a:solidFill>
                  <a:schemeClr val="accent2"/>
                </a:solidFill>
                <a:latin typeface="Agrandir" panose="020B0600070205080204" charset="0"/>
              </a:rPr>
              <a:t>Medication and Medical Management</a:t>
            </a:r>
          </a:p>
          <a:p>
            <a:r>
              <a:rPr lang="en-US" altLang="ja-JP" sz="3600" dirty="0">
                <a:solidFill>
                  <a:schemeClr val="accent2"/>
                </a:solidFill>
                <a:latin typeface="Agrandir" panose="020B0600070205080204" charset="0"/>
              </a:rPr>
              <a:t>Lifestyle Modifications for Management</a:t>
            </a:r>
          </a:p>
          <a:p>
            <a:endParaRPr lang="en-US" altLang="ja-JP" sz="3600" dirty="0">
              <a:solidFill>
                <a:schemeClr val="accent2"/>
              </a:solidFill>
              <a:latin typeface="Agrandir" panose="020B0600070205080204" charset="0"/>
            </a:endParaRPr>
          </a:p>
          <a:p>
            <a:endParaRPr lang="en-US" altLang="ja-JP" sz="3600" dirty="0">
              <a:solidFill>
                <a:schemeClr val="accent2"/>
              </a:solidFill>
              <a:latin typeface="Agrandir" panose="020B0600070205080204" charset="0"/>
            </a:endParaRPr>
          </a:p>
          <a:p>
            <a:endParaRPr lang="en-US" altLang="ja-JP" sz="3600" dirty="0">
              <a:solidFill>
                <a:schemeClr val="accent2"/>
              </a:solidFill>
              <a:latin typeface="Agrandir" panose="020B0600070205080204" charset="0"/>
            </a:endParaRPr>
          </a:p>
          <a:p>
            <a:endParaRPr lang="en-US" altLang="ja-JP" sz="3600" dirty="0">
              <a:solidFill>
                <a:schemeClr val="accent2"/>
              </a:solidFill>
              <a:latin typeface="Agrandir" panose="020B0600070205080204" charset="0"/>
            </a:endParaRPr>
          </a:p>
          <a:p>
            <a:endParaRPr lang="en-US" altLang="ja-JP" sz="3600" dirty="0">
              <a:solidFill>
                <a:schemeClr val="accent2"/>
              </a:solidFill>
              <a:latin typeface="Agrandir" panose="020B0600070205080204" charset="0"/>
            </a:endParaRPr>
          </a:p>
          <a:p>
            <a:endParaRPr lang="ja-JP" altLang="en-US" sz="3600" dirty="0">
              <a:solidFill>
                <a:schemeClr val="accent2"/>
              </a:solidFill>
              <a:latin typeface="Agrandir" panose="020B0600070205080204" charset="0"/>
            </a:endParaRPr>
          </a:p>
        </p:txBody>
      </p:sp>
      <p:pic>
        <p:nvPicPr>
          <p:cNvPr id="4" name="Picture 3">
            <a:extLst>
              <a:ext uri="{FF2B5EF4-FFF2-40B4-BE49-F238E27FC236}">
                <a16:creationId xmlns:a16="http://schemas.microsoft.com/office/drawing/2014/main" id="{1B90BC98-7379-C9AF-282A-A763AE91590A}"/>
              </a:ext>
            </a:extLst>
          </p:cNvPr>
          <p:cNvPicPr>
            <a:picLocks noChangeAspect="1"/>
          </p:cNvPicPr>
          <p:nvPr/>
        </p:nvPicPr>
        <p:blipFill>
          <a:blip r:embed="rId2"/>
          <a:stretch>
            <a:fillRect/>
          </a:stretch>
        </p:blipFill>
        <p:spPr>
          <a:xfrm>
            <a:off x="11430000" y="3680973"/>
            <a:ext cx="5944115" cy="4298053"/>
          </a:xfrm>
          <a:prstGeom prst="rect">
            <a:avLst/>
          </a:prstGeom>
        </p:spPr>
      </p:pic>
      <p:pic>
        <p:nvPicPr>
          <p:cNvPr id="5" name="Picture 4">
            <a:extLst>
              <a:ext uri="{FF2B5EF4-FFF2-40B4-BE49-F238E27FC236}">
                <a16:creationId xmlns:a16="http://schemas.microsoft.com/office/drawing/2014/main" id="{40D44A33-5887-4B9F-4537-4E2F58A63309}"/>
              </a:ext>
            </a:extLst>
          </p:cNvPr>
          <p:cNvPicPr>
            <a:picLocks noChangeAspect="1"/>
          </p:cNvPicPr>
          <p:nvPr/>
        </p:nvPicPr>
        <p:blipFill>
          <a:blip r:embed="rId3"/>
          <a:stretch>
            <a:fillRect/>
          </a:stretch>
        </p:blipFill>
        <p:spPr>
          <a:xfrm>
            <a:off x="8654716" y="903432"/>
            <a:ext cx="3365284" cy="2438611"/>
          </a:xfrm>
          <a:prstGeom prst="rect">
            <a:avLst/>
          </a:prstGeom>
        </p:spPr>
      </p:pic>
    </p:spTree>
    <p:extLst>
      <p:ext uri="{BB962C8B-B14F-4D97-AF65-F5344CB8AC3E}">
        <p14:creationId xmlns:p14="http://schemas.microsoft.com/office/powerpoint/2010/main" val="3825174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rot="-2247116">
            <a:off x="12313196" y="5693740"/>
            <a:ext cx="7868596" cy="5822761"/>
          </a:xfrm>
          <a:custGeom>
            <a:avLst/>
            <a:gdLst/>
            <a:ahLst/>
            <a:cxnLst/>
            <a:rect l="l" t="t" r="r" b="b"/>
            <a:pathLst>
              <a:path w="7868596" h="5822761">
                <a:moveTo>
                  <a:pt x="0" y="0"/>
                </a:moveTo>
                <a:lnTo>
                  <a:pt x="7868596" y="0"/>
                </a:lnTo>
                <a:lnTo>
                  <a:pt x="7868596" y="5822761"/>
                </a:lnTo>
                <a:lnTo>
                  <a:pt x="0" y="58227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a:off x="15024657" y="2370130"/>
            <a:ext cx="3829113" cy="3936471"/>
          </a:xfrm>
          <a:custGeom>
            <a:avLst/>
            <a:gdLst/>
            <a:ahLst/>
            <a:cxnLst/>
            <a:rect l="l" t="t" r="r" b="b"/>
            <a:pathLst>
              <a:path w="3829113" h="3936471">
                <a:moveTo>
                  <a:pt x="0" y="0"/>
                </a:moveTo>
                <a:lnTo>
                  <a:pt x="3829113" y="0"/>
                </a:lnTo>
                <a:lnTo>
                  <a:pt x="3829113" y="3936471"/>
                </a:lnTo>
                <a:lnTo>
                  <a:pt x="0" y="3936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4" name="Freeform 4"/>
          <p:cNvSpPr/>
          <p:nvPr/>
        </p:nvSpPr>
        <p:spPr>
          <a:xfrm>
            <a:off x="11660014" y="5143500"/>
            <a:ext cx="7193756" cy="2615911"/>
          </a:xfrm>
          <a:custGeom>
            <a:avLst/>
            <a:gdLst/>
            <a:ahLst/>
            <a:cxnLst/>
            <a:rect l="l" t="t" r="r" b="b"/>
            <a:pathLst>
              <a:path w="7193756" h="2615911">
                <a:moveTo>
                  <a:pt x="0" y="0"/>
                </a:moveTo>
                <a:lnTo>
                  <a:pt x="7193756" y="0"/>
                </a:lnTo>
                <a:lnTo>
                  <a:pt x="7193756" y="2615911"/>
                </a:lnTo>
                <a:lnTo>
                  <a:pt x="0" y="26159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5" name="Freeform 5"/>
          <p:cNvSpPr/>
          <p:nvPr/>
        </p:nvSpPr>
        <p:spPr>
          <a:xfrm rot="-10800000">
            <a:off x="1028700" y="3257026"/>
            <a:ext cx="9922201" cy="5263880"/>
          </a:xfrm>
          <a:custGeom>
            <a:avLst/>
            <a:gdLst/>
            <a:ahLst/>
            <a:cxnLst/>
            <a:rect l="l" t="t" r="r" b="b"/>
            <a:pathLst>
              <a:path w="9922201" h="5263880">
                <a:moveTo>
                  <a:pt x="0" y="0"/>
                </a:moveTo>
                <a:lnTo>
                  <a:pt x="9922201" y="0"/>
                </a:lnTo>
                <a:lnTo>
                  <a:pt x="9922201" y="5263880"/>
                </a:lnTo>
                <a:lnTo>
                  <a:pt x="0" y="5263880"/>
                </a:lnTo>
                <a:lnTo>
                  <a:pt x="0" y="0"/>
                </a:lnTo>
                <a:close/>
              </a:path>
            </a:pathLst>
          </a:custGeom>
          <a:blipFill>
            <a:blip r:embed="rId9">
              <a:extLst>
                <a:ext uri="{96DAC541-7B7A-43D3-8B79-37D633B846F1}">
                  <asvg:svgBlip xmlns:asvg="http://schemas.microsoft.com/office/drawing/2016/SVG/main" r:embed="rId10"/>
                </a:ext>
              </a:extLst>
            </a:blip>
            <a:stretch>
              <a:fillRect t="-13463" b="-20540"/>
            </a:stretch>
          </a:blipFill>
        </p:spPr>
        <p:txBody>
          <a:bodyPr/>
          <a:lstStyle/>
          <a:p>
            <a:endParaRPr lang="ja-JP" altLang="en-US"/>
          </a:p>
        </p:txBody>
      </p:sp>
      <p:sp>
        <p:nvSpPr>
          <p:cNvPr id="6" name="TextBox 6"/>
          <p:cNvSpPr txBox="1"/>
          <p:nvPr/>
        </p:nvSpPr>
        <p:spPr>
          <a:xfrm>
            <a:off x="1638438" y="3901452"/>
            <a:ext cx="8746529" cy="3857960"/>
          </a:xfrm>
          <a:prstGeom prst="rect">
            <a:avLst/>
          </a:prstGeom>
        </p:spPr>
        <p:txBody>
          <a:bodyPr lIns="0" tIns="0" rIns="0" bIns="0" rtlCol="0" anchor="t">
            <a:spAutoFit/>
          </a:bodyPr>
          <a:lstStyle/>
          <a:p>
            <a:pPr algn="l">
              <a:lnSpc>
                <a:spcPts val="3359"/>
              </a:lnSpc>
            </a:pPr>
            <a:r>
              <a:rPr lang="en-US" sz="2799" dirty="0">
                <a:solidFill>
                  <a:srgbClr val="A2272C"/>
                </a:solidFill>
                <a:latin typeface="Agrandir"/>
                <a:ea typeface="Agrandir"/>
                <a:cs typeface="Agrandir"/>
                <a:sym typeface="Agrandir"/>
              </a:rPr>
              <a:t>Hypertension, commonly known as high blood pressure, is a condition in which the force of the blood against the artery walls is consistently too high. Over time, this increased pressure can lead to serious health complications, including heart disease, stroke, and kidney problems. Blood pressure is measured in millimeters of mercury (mmHg) and recorded as two numbers: systolic (the top number) and diastolic (the bottom number).</a:t>
            </a:r>
          </a:p>
        </p:txBody>
      </p:sp>
      <p:sp>
        <p:nvSpPr>
          <p:cNvPr id="7" name="TextBox 7"/>
          <p:cNvSpPr txBox="1"/>
          <p:nvPr/>
        </p:nvSpPr>
        <p:spPr>
          <a:xfrm>
            <a:off x="1388542" y="1375339"/>
            <a:ext cx="9246321" cy="994866"/>
          </a:xfrm>
          <a:prstGeom prst="rect">
            <a:avLst/>
          </a:prstGeom>
        </p:spPr>
        <p:txBody>
          <a:bodyPr lIns="0" tIns="0" rIns="0" bIns="0" rtlCol="0" anchor="t">
            <a:spAutoFit/>
          </a:bodyPr>
          <a:lstStyle/>
          <a:p>
            <a:pPr marL="0" lvl="0" indent="0" algn="l">
              <a:lnSpc>
                <a:spcPts val="7752"/>
              </a:lnSpc>
            </a:pPr>
            <a:r>
              <a:rPr lang="en-US" sz="6800" b="1" dirty="0">
                <a:solidFill>
                  <a:srgbClr val="A2272C"/>
                </a:solidFill>
                <a:latin typeface="Londrina Solid Heavy"/>
                <a:ea typeface="Londrina Solid Heavy"/>
                <a:cs typeface="Londrina Solid Heavy"/>
                <a:sym typeface="Londrina Solid Heavy"/>
              </a:rPr>
              <a:t>WHAT IS HYPERTENSION?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rot="357786">
            <a:off x="293684" y="-1877490"/>
            <a:ext cx="3043573" cy="5812379"/>
          </a:xfrm>
          <a:custGeom>
            <a:avLst/>
            <a:gdLst/>
            <a:ahLst/>
            <a:cxnLst/>
            <a:rect l="l" t="t" r="r" b="b"/>
            <a:pathLst>
              <a:path w="3043573" h="5812379">
                <a:moveTo>
                  <a:pt x="0" y="0"/>
                </a:moveTo>
                <a:lnTo>
                  <a:pt x="3043573" y="0"/>
                </a:lnTo>
                <a:lnTo>
                  <a:pt x="3043573" y="5812380"/>
                </a:lnTo>
                <a:lnTo>
                  <a:pt x="0" y="5812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3" name="Freeform 3"/>
          <p:cNvSpPr/>
          <p:nvPr/>
        </p:nvSpPr>
        <p:spPr>
          <a:xfrm>
            <a:off x="15441377" y="5143500"/>
            <a:ext cx="5693246" cy="6578330"/>
          </a:xfrm>
          <a:custGeom>
            <a:avLst/>
            <a:gdLst/>
            <a:ahLst/>
            <a:cxnLst/>
            <a:rect l="l" t="t" r="r" b="b"/>
            <a:pathLst>
              <a:path w="5693246" h="6578330">
                <a:moveTo>
                  <a:pt x="0" y="0"/>
                </a:moveTo>
                <a:lnTo>
                  <a:pt x="5693246" y="0"/>
                </a:lnTo>
                <a:lnTo>
                  <a:pt x="5693246" y="6578330"/>
                </a:lnTo>
                <a:lnTo>
                  <a:pt x="0" y="657833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ja-JP" altLang="en-US"/>
          </a:p>
        </p:txBody>
      </p:sp>
      <p:sp>
        <p:nvSpPr>
          <p:cNvPr id="4" name="Freeform 4"/>
          <p:cNvSpPr/>
          <p:nvPr/>
        </p:nvSpPr>
        <p:spPr>
          <a:xfrm rot="-10800000">
            <a:off x="1410633" y="3566942"/>
            <a:ext cx="15466734" cy="8205340"/>
          </a:xfrm>
          <a:custGeom>
            <a:avLst/>
            <a:gdLst/>
            <a:ahLst/>
            <a:cxnLst/>
            <a:rect l="l" t="t" r="r" b="b"/>
            <a:pathLst>
              <a:path w="15466734" h="8205340">
                <a:moveTo>
                  <a:pt x="0" y="0"/>
                </a:moveTo>
                <a:lnTo>
                  <a:pt x="15466734" y="0"/>
                </a:lnTo>
                <a:lnTo>
                  <a:pt x="15466734" y="8205340"/>
                </a:lnTo>
                <a:lnTo>
                  <a:pt x="0" y="8205340"/>
                </a:lnTo>
                <a:lnTo>
                  <a:pt x="0" y="0"/>
                </a:lnTo>
                <a:close/>
              </a:path>
            </a:pathLst>
          </a:custGeom>
          <a:blipFill>
            <a:blip r:embed="rId7">
              <a:extLst>
                <a:ext uri="{96DAC541-7B7A-43D3-8B79-37D633B846F1}">
                  <asvg:svgBlip xmlns:asvg="http://schemas.microsoft.com/office/drawing/2016/SVG/main" r:embed="rId8"/>
                </a:ext>
              </a:extLst>
            </a:blip>
            <a:stretch>
              <a:fillRect t="-13463" b="-20540"/>
            </a:stretch>
          </a:blipFill>
        </p:spPr>
        <p:txBody>
          <a:bodyPr/>
          <a:lstStyle/>
          <a:p>
            <a:endParaRPr lang="ja-JP" altLang="en-US" dirty="0"/>
          </a:p>
        </p:txBody>
      </p:sp>
      <p:sp>
        <p:nvSpPr>
          <p:cNvPr id="5" name="TextBox 5"/>
          <p:cNvSpPr txBox="1"/>
          <p:nvPr/>
        </p:nvSpPr>
        <p:spPr>
          <a:xfrm>
            <a:off x="4020586" y="2452443"/>
            <a:ext cx="10246829" cy="923999"/>
          </a:xfrm>
          <a:prstGeom prst="rect">
            <a:avLst/>
          </a:prstGeom>
        </p:spPr>
        <p:txBody>
          <a:bodyPr lIns="0" tIns="0" rIns="0" bIns="0" rtlCol="0" anchor="t">
            <a:spAutoFit/>
          </a:bodyPr>
          <a:lstStyle/>
          <a:p>
            <a:pPr marL="0" lvl="0" indent="0" algn="ctr">
              <a:lnSpc>
                <a:spcPts val="3359"/>
              </a:lnSpc>
              <a:spcBef>
                <a:spcPct val="0"/>
              </a:spcBef>
            </a:pPr>
            <a:r>
              <a:rPr lang="en-US" sz="2799" dirty="0">
                <a:solidFill>
                  <a:srgbClr val="A2272C"/>
                </a:solidFill>
                <a:latin typeface="Agrandir"/>
                <a:ea typeface="Agrandir"/>
                <a:cs typeface="Agrandir"/>
                <a:sym typeface="Agrandir"/>
              </a:rPr>
              <a:t>According to standa</a:t>
            </a:r>
            <a:r>
              <a:rPr lang="en-US" sz="2799" u="none" strike="noStrike" dirty="0">
                <a:solidFill>
                  <a:srgbClr val="A2272C"/>
                </a:solidFill>
                <a:latin typeface="Agrandir"/>
                <a:ea typeface="Agrandir"/>
                <a:cs typeface="Agrandir"/>
                <a:sym typeface="Agrandir"/>
              </a:rPr>
              <a:t>rd guidelines, blood pressure levels are categorized as:</a:t>
            </a:r>
          </a:p>
        </p:txBody>
      </p:sp>
      <p:sp>
        <p:nvSpPr>
          <p:cNvPr id="6" name="TextBox 6"/>
          <p:cNvSpPr txBox="1"/>
          <p:nvPr/>
        </p:nvSpPr>
        <p:spPr>
          <a:xfrm>
            <a:off x="3695418" y="1066726"/>
            <a:ext cx="10897164" cy="994866"/>
          </a:xfrm>
          <a:prstGeom prst="rect">
            <a:avLst/>
          </a:prstGeom>
        </p:spPr>
        <p:txBody>
          <a:bodyPr lIns="0" tIns="0" rIns="0" bIns="0" rtlCol="0" anchor="t">
            <a:spAutoFit/>
          </a:bodyPr>
          <a:lstStyle/>
          <a:p>
            <a:pPr marL="0" lvl="0" indent="0" algn="ctr">
              <a:lnSpc>
                <a:spcPts val="7752"/>
              </a:lnSpc>
            </a:pPr>
            <a:r>
              <a:rPr lang="en-US" sz="6800" b="1" dirty="0">
                <a:solidFill>
                  <a:srgbClr val="A2272C"/>
                </a:solidFill>
                <a:latin typeface="Londrina Solid Heavy"/>
                <a:ea typeface="Londrina Solid Heavy"/>
                <a:cs typeface="Londrina Solid Heavy"/>
                <a:sym typeface="Londrina Solid Heavy"/>
              </a:rPr>
              <a:t>BLOOD PRESSURE CATEGORIES</a:t>
            </a:r>
          </a:p>
        </p:txBody>
      </p:sp>
      <p:sp>
        <p:nvSpPr>
          <p:cNvPr id="7" name="TextBox 7"/>
          <p:cNvSpPr txBox="1"/>
          <p:nvPr/>
        </p:nvSpPr>
        <p:spPr>
          <a:xfrm>
            <a:off x="7601550" y="3819264"/>
            <a:ext cx="3084901" cy="536014"/>
          </a:xfrm>
          <a:prstGeom prst="rect">
            <a:avLst/>
          </a:prstGeom>
        </p:spPr>
        <p:txBody>
          <a:bodyPr lIns="0" tIns="0" rIns="0" bIns="0" rtlCol="0" anchor="t">
            <a:spAutoFit/>
          </a:bodyPr>
          <a:lstStyle/>
          <a:p>
            <a:pPr algn="ctr">
              <a:lnSpc>
                <a:spcPts val="3639"/>
              </a:lnSpc>
            </a:pPr>
            <a:r>
              <a:rPr lang="en-US" sz="2799" b="1" dirty="0">
                <a:solidFill>
                  <a:srgbClr val="000000"/>
                </a:solidFill>
                <a:latin typeface="Agrandir Bold"/>
                <a:ea typeface="Agrandir Bold"/>
                <a:cs typeface="Agrandir Bold"/>
                <a:sym typeface="Agrandir Bold"/>
              </a:rPr>
              <a:t>Normal</a:t>
            </a:r>
          </a:p>
        </p:txBody>
      </p:sp>
      <p:sp>
        <p:nvSpPr>
          <p:cNvPr id="8" name="TextBox 8"/>
          <p:cNvSpPr txBox="1"/>
          <p:nvPr/>
        </p:nvSpPr>
        <p:spPr>
          <a:xfrm>
            <a:off x="2177750" y="5397273"/>
            <a:ext cx="3654643" cy="536014"/>
          </a:xfrm>
          <a:prstGeom prst="rect">
            <a:avLst/>
          </a:prstGeom>
        </p:spPr>
        <p:txBody>
          <a:bodyPr lIns="0" tIns="0" rIns="0" bIns="0" rtlCol="0" anchor="t">
            <a:spAutoFit/>
          </a:bodyPr>
          <a:lstStyle/>
          <a:p>
            <a:pPr algn="l">
              <a:lnSpc>
                <a:spcPts val="3639"/>
              </a:lnSpc>
            </a:pPr>
            <a:r>
              <a:rPr lang="en-US" sz="2799" b="1" dirty="0">
                <a:solidFill>
                  <a:srgbClr val="000000"/>
                </a:solidFill>
                <a:latin typeface="Agrandir Bold"/>
                <a:ea typeface="Agrandir Bold"/>
                <a:cs typeface="Agrandir Bold"/>
                <a:sym typeface="Agrandir Bold"/>
              </a:rPr>
              <a:t>Elevated</a:t>
            </a:r>
          </a:p>
        </p:txBody>
      </p:sp>
      <p:sp>
        <p:nvSpPr>
          <p:cNvPr id="9" name="TextBox 9"/>
          <p:cNvSpPr txBox="1"/>
          <p:nvPr/>
        </p:nvSpPr>
        <p:spPr>
          <a:xfrm>
            <a:off x="6999956" y="4344745"/>
            <a:ext cx="4288089" cy="536014"/>
          </a:xfrm>
          <a:prstGeom prst="rect">
            <a:avLst/>
          </a:prstGeom>
        </p:spPr>
        <p:txBody>
          <a:bodyPr lIns="0" tIns="0" rIns="0" bIns="0" rtlCol="0" anchor="t">
            <a:spAutoFit/>
          </a:bodyPr>
          <a:lstStyle/>
          <a:p>
            <a:pPr algn="ctr">
              <a:lnSpc>
                <a:spcPts val="3639"/>
              </a:lnSpc>
            </a:pPr>
            <a:r>
              <a:rPr lang="en-US" sz="2799" dirty="0">
                <a:solidFill>
                  <a:srgbClr val="000000"/>
                </a:solidFill>
                <a:latin typeface="Agrandir"/>
                <a:ea typeface="Agrandir"/>
                <a:cs typeface="Agrandir"/>
                <a:sym typeface="Agrandir"/>
              </a:rPr>
              <a:t>Less than 120/80 mmHg</a:t>
            </a:r>
          </a:p>
        </p:txBody>
      </p:sp>
      <p:sp>
        <p:nvSpPr>
          <p:cNvPr id="10" name="TextBox 10"/>
          <p:cNvSpPr txBox="1"/>
          <p:nvPr/>
        </p:nvSpPr>
        <p:spPr>
          <a:xfrm>
            <a:off x="2177750" y="5923763"/>
            <a:ext cx="4807421" cy="993289"/>
          </a:xfrm>
          <a:prstGeom prst="rect">
            <a:avLst/>
          </a:prstGeom>
        </p:spPr>
        <p:txBody>
          <a:bodyPr lIns="0" tIns="0" rIns="0" bIns="0" rtlCol="0" anchor="t">
            <a:spAutoFit/>
          </a:bodyPr>
          <a:lstStyle/>
          <a:p>
            <a:pPr algn="l">
              <a:lnSpc>
                <a:spcPts val="3639"/>
              </a:lnSpc>
            </a:pPr>
            <a:r>
              <a:rPr lang="en-US" sz="2799" dirty="0">
                <a:solidFill>
                  <a:srgbClr val="000000"/>
                </a:solidFill>
                <a:latin typeface="Agrandir"/>
                <a:ea typeface="Agrandir"/>
                <a:cs typeface="Agrandir"/>
                <a:sym typeface="Agrandir"/>
              </a:rPr>
              <a:t>Systolic 120–129 and diastolic less than 80 mmHg</a:t>
            </a:r>
          </a:p>
        </p:txBody>
      </p:sp>
      <p:sp>
        <p:nvSpPr>
          <p:cNvPr id="11" name="TextBox 11"/>
          <p:cNvSpPr txBox="1"/>
          <p:nvPr/>
        </p:nvSpPr>
        <p:spPr>
          <a:xfrm>
            <a:off x="12453781" y="7426967"/>
            <a:ext cx="3817692" cy="536014"/>
          </a:xfrm>
          <a:prstGeom prst="rect">
            <a:avLst/>
          </a:prstGeom>
        </p:spPr>
        <p:txBody>
          <a:bodyPr lIns="0" tIns="0" rIns="0" bIns="0" rtlCol="0" anchor="t">
            <a:spAutoFit/>
          </a:bodyPr>
          <a:lstStyle/>
          <a:p>
            <a:pPr algn="l">
              <a:lnSpc>
                <a:spcPts val="3639"/>
              </a:lnSpc>
            </a:pPr>
            <a:r>
              <a:rPr lang="en-US" sz="2799" b="1" dirty="0">
                <a:solidFill>
                  <a:srgbClr val="000000"/>
                </a:solidFill>
                <a:latin typeface="Agrandir Bold"/>
                <a:ea typeface="Agrandir Bold"/>
                <a:cs typeface="Agrandir Bold"/>
                <a:sym typeface="Agrandir Bold"/>
              </a:rPr>
              <a:t>Hypertensive Crisis</a:t>
            </a:r>
          </a:p>
        </p:txBody>
      </p:sp>
      <p:sp>
        <p:nvSpPr>
          <p:cNvPr id="12" name="TextBox 12"/>
          <p:cNvSpPr txBox="1"/>
          <p:nvPr/>
        </p:nvSpPr>
        <p:spPr>
          <a:xfrm>
            <a:off x="12464730" y="5112724"/>
            <a:ext cx="4124061" cy="536014"/>
          </a:xfrm>
          <a:prstGeom prst="rect">
            <a:avLst/>
          </a:prstGeom>
        </p:spPr>
        <p:txBody>
          <a:bodyPr lIns="0" tIns="0" rIns="0" bIns="0" rtlCol="0" anchor="t">
            <a:spAutoFit/>
          </a:bodyPr>
          <a:lstStyle/>
          <a:p>
            <a:pPr algn="l">
              <a:lnSpc>
                <a:spcPts val="3639"/>
              </a:lnSpc>
            </a:pPr>
            <a:r>
              <a:rPr lang="en-US" sz="2799" b="1" dirty="0">
                <a:solidFill>
                  <a:srgbClr val="000000"/>
                </a:solidFill>
                <a:latin typeface="Agrandir Bold"/>
                <a:ea typeface="Agrandir Bold"/>
                <a:cs typeface="Agrandir Bold"/>
                <a:sym typeface="Agrandir Bold"/>
              </a:rPr>
              <a:t>Hypertension Stage 2</a:t>
            </a:r>
          </a:p>
        </p:txBody>
      </p:sp>
      <p:sp>
        <p:nvSpPr>
          <p:cNvPr id="13" name="TextBox 13"/>
          <p:cNvSpPr txBox="1"/>
          <p:nvPr/>
        </p:nvSpPr>
        <p:spPr>
          <a:xfrm>
            <a:off x="12464730" y="8005585"/>
            <a:ext cx="3934936" cy="1450563"/>
          </a:xfrm>
          <a:prstGeom prst="rect">
            <a:avLst/>
          </a:prstGeom>
        </p:spPr>
        <p:txBody>
          <a:bodyPr lIns="0" tIns="0" rIns="0" bIns="0" rtlCol="0" anchor="t">
            <a:spAutoFit/>
          </a:bodyPr>
          <a:lstStyle/>
          <a:p>
            <a:pPr algn="l">
              <a:lnSpc>
                <a:spcPts val="3639"/>
              </a:lnSpc>
              <a:spcBef>
                <a:spcPct val="0"/>
              </a:spcBef>
            </a:pPr>
            <a:r>
              <a:rPr lang="en-US" sz="2799" dirty="0">
                <a:solidFill>
                  <a:srgbClr val="000000"/>
                </a:solidFill>
                <a:latin typeface="Agrandir"/>
                <a:ea typeface="Agrandir"/>
                <a:cs typeface="Agrandir"/>
                <a:sym typeface="Agrandir"/>
              </a:rPr>
              <a:t>Systolic over 180 and/or diastolic over 120 mmHg</a:t>
            </a:r>
          </a:p>
        </p:txBody>
      </p:sp>
      <p:sp>
        <p:nvSpPr>
          <p:cNvPr id="14" name="TextBox 14"/>
          <p:cNvSpPr txBox="1"/>
          <p:nvPr/>
        </p:nvSpPr>
        <p:spPr>
          <a:xfrm>
            <a:off x="12464730" y="5703317"/>
            <a:ext cx="3671454" cy="1450563"/>
          </a:xfrm>
          <a:prstGeom prst="rect">
            <a:avLst/>
          </a:prstGeom>
        </p:spPr>
        <p:txBody>
          <a:bodyPr lIns="0" tIns="0" rIns="0" bIns="0" rtlCol="0" anchor="t">
            <a:spAutoFit/>
          </a:bodyPr>
          <a:lstStyle/>
          <a:p>
            <a:pPr algn="l">
              <a:lnSpc>
                <a:spcPts val="3639"/>
              </a:lnSpc>
              <a:spcBef>
                <a:spcPct val="0"/>
              </a:spcBef>
            </a:pPr>
            <a:r>
              <a:rPr lang="en-US" sz="2799" dirty="0">
                <a:solidFill>
                  <a:srgbClr val="000000"/>
                </a:solidFill>
                <a:latin typeface="Agrandir"/>
                <a:ea typeface="Agrandir"/>
                <a:cs typeface="Agrandir"/>
                <a:sym typeface="Agrandir"/>
              </a:rPr>
              <a:t>Systolic 140 or higher or diastolic 90 or higher</a:t>
            </a:r>
          </a:p>
        </p:txBody>
      </p:sp>
      <p:sp>
        <p:nvSpPr>
          <p:cNvPr id="15" name="Freeform 15"/>
          <p:cNvSpPr/>
          <p:nvPr/>
        </p:nvSpPr>
        <p:spPr>
          <a:xfrm rot="9417837" flipV="1">
            <a:off x="10608069" y="5729968"/>
            <a:ext cx="1590937" cy="481258"/>
          </a:xfrm>
          <a:custGeom>
            <a:avLst/>
            <a:gdLst/>
            <a:ahLst/>
            <a:cxnLst/>
            <a:rect l="l" t="t" r="r" b="b"/>
            <a:pathLst>
              <a:path w="1590937" h="481258">
                <a:moveTo>
                  <a:pt x="0" y="481258"/>
                </a:moveTo>
                <a:lnTo>
                  <a:pt x="1590936" y="481258"/>
                </a:lnTo>
                <a:lnTo>
                  <a:pt x="1590936" y="0"/>
                </a:lnTo>
                <a:lnTo>
                  <a:pt x="0" y="0"/>
                </a:lnTo>
                <a:lnTo>
                  <a:pt x="0" y="481258"/>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16" name="Freeform 16"/>
          <p:cNvSpPr/>
          <p:nvPr/>
        </p:nvSpPr>
        <p:spPr>
          <a:xfrm rot="-9612676">
            <a:off x="10776134" y="8522381"/>
            <a:ext cx="1276717" cy="691576"/>
          </a:xfrm>
          <a:custGeom>
            <a:avLst/>
            <a:gdLst/>
            <a:ahLst/>
            <a:cxnLst/>
            <a:rect l="l" t="t" r="r" b="b"/>
            <a:pathLst>
              <a:path w="1276717" h="691576">
                <a:moveTo>
                  <a:pt x="0" y="0"/>
                </a:moveTo>
                <a:lnTo>
                  <a:pt x="1276717" y="0"/>
                </a:lnTo>
                <a:lnTo>
                  <a:pt x="1276717" y="691575"/>
                </a:lnTo>
                <a:lnTo>
                  <a:pt x="0" y="691575"/>
                </a:lnTo>
                <a:lnTo>
                  <a:pt x="0" y="0"/>
                </a:lnTo>
                <a:close/>
              </a:path>
            </a:pathLst>
          </a:custGeom>
          <a:blipFill>
            <a:blip r:embed="rId9">
              <a:extLst>
                <a:ext uri="{96DAC541-7B7A-43D3-8B79-37D633B846F1}">
                  <asvg:svgBlip xmlns:asvg="http://schemas.microsoft.com/office/drawing/2016/SVG/main" r:embed="rId10"/>
                </a:ext>
              </a:extLst>
            </a:blip>
            <a:stretch>
              <a:fillRect l="-79068"/>
            </a:stretch>
          </a:blipFill>
        </p:spPr>
        <p:txBody>
          <a:bodyPr/>
          <a:lstStyle/>
          <a:p>
            <a:endParaRPr lang="ja-JP" altLang="en-US"/>
          </a:p>
        </p:txBody>
      </p:sp>
      <p:sp>
        <p:nvSpPr>
          <p:cNvPr id="17" name="Freeform 17"/>
          <p:cNvSpPr/>
          <p:nvPr/>
        </p:nvSpPr>
        <p:spPr>
          <a:xfrm>
            <a:off x="7583083" y="6244578"/>
            <a:ext cx="2994257" cy="3580089"/>
          </a:xfrm>
          <a:custGeom>
            <a:avLst/>
            <a:gdLst/>
            <a:ahLst/>
            <a:cxnLst/>
            <a:rect l="l" t="t" r="r" b="b"/>
            <a:pathLst>
              <a:path w="2994257" h="3580089">
                <a:moveTo>
                  <a:pt x="0" y="0"/>
                </a:moveTo>
                <a:lnTo>
                  <a:pt x="2994257" y="0"/>
                </a:lnTo>
                <a:lnTo>
                  <a:pt x="2994257" y="3580089"/>
                </a:lnTo>
                <a:lnTo>
                  <a:pt x="0" y="358008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ja-JP" altLang="en-US"/>
          </a:p>
        </p:txBody>
      </p:sp>
      <p:sp>
        <p:nvSpPr>
          <p:cNvPr id="18" name="TextBox 18"/>
          <p:cNvSpPr txBox="1"/>
          <p:nvPr/>
        </p:nvSpPr>
        <p:spPr>
          <a:xfrm>
            <a:off x="2174746" y="7712216"/>
            <a:ext cx="4376658" cy="536014"/>
          </a:xfrm>
          <a:prstGeom prst="rect">
            <a:avLst/>
          </a:prstGeom>
        </p:spPr>
        <p:txBody>
          <a:bodyPr lIns="0" tIns="0" rIns="0" bIns="0" rtlCol="0" anchor="t">
            <a:spAutoFit/>
          </a:bodyPr>
          <a:lstStyle/>
          <a:p>
            <a:pPr algn="l">
              <a:lnSpc>
                <a:spcPts val="3639"/>
              </a:lnSpc>
            </a:pPr>
            <a:r>
              <a:rPr lang="en-US" sz="2799" b="1" dirty="0">
                <a:solidFill>
                  <a:srgbClr val="000000"/>
                </a:solidFill>
                <a:latin typeface="Agrandir Bold"/>
                <a:ea typeface="Agrandir Bold"/>
                <a:cs typeface="Agrandir Bold"/>
                <a:sym typeface="Agrandir Bold"/>
              </a:rPr>
              <a:t>Hypertension Stage 1</a:t>
            </a:r>
          </a:p>
        </p:txBody>
      </p:sp>
      <p:sp>
        <p:nvSpPr>
          <p:cNvPr id="19" name="TextBox 19"/>
          <p:cNvSpPr txBox="1"/>
          <p:nvPr/>
        </p:nvSpPr>
        <p:spPr>
          <a:xfrm>
            <a:off x="2174746" y="8238705"/>
            <a:ext cx="4285085" cy="993289"/>
          </a:xfrm>
          <a:prstGeom prst="rect">
            <a:avLst/>
          </a:prstGeom>
        </p:spPr>
        <p:txBody>
          <a:bodyPr lIns="0" tIns="0" rIns="0" bIns="0" rtlCol="0" anchor="t">
            <a:spAutoFit/>
          </a:bodyPr>
          <a:lstStyle/>
          <a:p>
            <a:pPr algn="l">
              <a:lnSpc>
                <a:spcPts val="3639"/>
              </a:lnSpc>
            </a:pPr>
            <a:r>
              <a:rPr lang="en-US" sz="2799" dirty="0">
                <a:solidFill>
                  <a:srgbClr val="000000"/>
                </a:solidFill>
                <a:latin typeface="Agrandir"/>
                <a:ea typeface="Agrandir"/>
                <a:cs typeface="Agrandir"/>
                <a:sym typeface="Agrandir"/>
              </a:rPr>
              <a:t>Systolic 130–139 or diastolic 80–89 mmHg</a:t>
            </a:r>
          </a:p>
        </p:txBody>
      </p:sp>
      <p:sp>
        <p:nvSpPr>
          <p:cNvPr id="20" name="Freeform 20"/>
          <p:cNvSpPr/>
          <p:nvPr/>
        </p:nvSpPr>
        <p:spPr>
          <a:xfrm rot="227048">
            <a:off x="6523245" y="5752336"/>
            <a:ext cx="923853" cy="532427"/>
          </a:xfrm>
          <a:custGeom>
            <a:avLst/>
            <a:gdLst/>
            <a:ahLst/>
            <a:cxnLst/>
            <a:rect l="l" t="t" r="r" b="b"/>
            <a:pathLst>
              <a:path w="923853" h="532427">
                <a:moveTo>
                  <a:pt x="0" y="0"/>
                </a:moveTo>
                <a:lnTo>
                  <a:pt x="923852" y="0"/>
                </a:lnTo>
                <a:lnTo>
                  <a:pt x="923852" y="532427"/>
                </a:lnTo>
                <a:lnTo>
                  <a:pt x="0" y="532427"/>
                </a:lnTo>
                <a:lnTo>
                  <a:pt x="0" y="0"/>
                </a:lnTo>
                <a:close/>
              </a:path>
            </a:pathLst>
          </a:custGeom>
          <a:blipFill>
            <a:blip r:embed="rId9">
              <a:extLst>
                <a:ext uri="{96DAC541-7B7A-43D3-8B79-37D633B846F1}">
                  <asvg:svgBlip xmlns:asvg="http://schemas.microsoft.com/office/drawing/2016/SVG/main" r:embed="rId10"/>
                </a:ext>
              </a:extLst>
            </a:blip>
            <a:stretch>
              <a:fillRect l="-90516"/>
            </a:stretch>
          </a:blipFill>
        </p:spPr>
        <p:txBody>
          <a:bodyPr/>
          <a:lstStyle/>
          <a:p>
            <a:endParaRPr lang="ja-JP" altLang="en-US"/>
          </a:p>
        </p:txBody>
      </p:sp>
      <p:sp>
        <p:nvSpPr>
          <p:cNvPr id="21" name="Freeform 21"/>
          <p:cNvSpPr/>
          <p:nvPr/>
        </p:nvSpPr>
        <p:spPr>
          <a:xfrm rot="-1050498" flipV="1">
            <a:off x="6245748" y="8796708"/>
            <a:ext cx="1478846" cy="447351"/>
          </a:xfrm>
          <a:custGeom>
            <a:avLst/>
            <a:gdLst/>
            <a:ahLst/>
            <a:cxnLst/>
            <a:rect l="l" t="t" r="r" b="b"/>
            <a:pathLst>
              <a:path w="1478846" h="447351">
                <a:moveTo>
                  <a:pt x="0" y="447351"/>
                </a:moveTo>
                <a:lnTo>
                  <a:pt x="1478846" y="447351"/>
                </a:lnTo>
                <a:lnTo>
                  <a:pt x="1478846" y="0"/>
                </a:lnTo>
                <a:lnTo>
                  <a:pt x="0" y="0"/>
                </a:lnTo>
                <a:lnTo>
                  <a:pt x="0" y="447351"/>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22" name="Freeform 22"/>
          <p:cNvSpPr/>
          <p:nvPr/>
        </p:nvSpPr>
        <p:spPr>
          <a:xfrm rot="5861763">
            <a:off x="8686635" y="5258920"/>
            <a:ext cx="923853" cy="532427"/>
          </a:xfrm>
          <a:custGeom>
            <a:avLst/>
            <a:gdLst/>
            <a:ahLst/>
            <a:cxnLst/>
            <a:rect l="l" t="t" r="r" b="b"/>
            <a:pathLst>
              <a:path w="923853" h="532427">
                <a:moveTo>
                  <a:pt x="0" y="0"/>
                </a:moveTo>
                <a:lnTo>
                  <a:pt x="923853" y="0"/>
                </a:lnTo>
                <a:lnTo>
                  <a:pt x="923853" y="532427"/>
                </a:lnTo>
                <a:lnTo>
                  <a:pt x="0" y="532427"/>
                </a:lnTo>
                <a:lnTo>
                  <a:pt x="0" y="0"/>
                </a:lnTo>
                <a:close/>
              </a:path>
            </a:pathLst>
          </a:custGeom>
          <a:blipFill>
            <a:blip r:embed="rId9">
              <a:extLst>
                <a:ext uri="{96DAC541-7B7A-43D3-8B79-37D633B846F1}">
                  <asvg:svgBlip xmlns:asvg="http://schemas.microsoft.com/office/drawing/2016/SVG/main" r:embed="rId10"/>
                </a:ext>
              </a:extLst>
            </a:blip>
            <a:stretch>
              <a:fillRect l="-90516"/>
            </a:stretch>
          </a:blipFill>
        </p:spPr>
        <p:txBody>
          <a:bodyPr/>
          <a:lstStyle/>
          <a:p>
            <a:endParaRPr lang="ja-JP"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a:off x="-905325" y="-408783"/>
            <a:ext cx="4587733" cy="5557826"/>
          </a:xfrm>
          <a:custGeom>
            <a:avLst/>
            <a:gdLst/>
            <a:ahLst/>
            <a:cxnLst/>
            <a:rect l="l" t="t" r="r" b="b"/>
            <a:pathLst>
              <a:path w="4587733" h="5557826">
                <a:moveTo>
                  <a:pt x="0" y="0"/>
                </a:moveTo>
                <a:lnTo>
                  <a:pt x="4587733" y="0"/>
                </a:lnTo>
                <a:lnTo>
                  <a:pt x="4587733" y="5557826"/>
                </a:lnTo>
                <a:lnTo>
                  <a:pt x="0" y="555782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rot="-10800000">
            <a:off x="1028700" y="3257026"/>
            <a:ext cx="11903984" cy="6001274"/>
          </a:xfrm>
          <a:custGeom>
            <a:avLst/>
            <a:gdLst/>
            <a:ahLst/>
            <a:cxnLst/>
            <a:rect l="l" t="t" r="r" b="b"/>
            <a:pathLst>
              <a:path w="11903984" h="6001274">
                <a:moveTo>
                  <a:pt x="0" y="0"/>
                </a:moveTo>
                <a:lnTo>
                  <a:pt x="11903984" y="0"/>
                </a:lnTo>
                <a:lnTo>
                  <a:pt x="11903984" y="6001274"/>
                </a:lnTo>
                <a:lnTo>
                  <a:pt x="0" y="6001274"/>
                </a:lnTo>
                <a:lnTo>
                  <a:pt x="0" y="0"/>
                </a:lnTo>
                <a:close/>
              </a:path>
            </a:pathLst>
          </a:custGeom>
          <a:blipFill>
            <a:blip r:embed="rId5">
              <a:extLst>
                <a:ext uri="{96DAC541-7B7A-43D3-8B79-37D633B846F1}">
                  <asvg:svgBlip xmlns:asvg="http://schemas.microsoft.com/office/drawing/2016/SVG/main" r:embed="rId6"/>
                </a:ext>
              </a:extLst>
            </a:blip>
            <a:stretch>
              <a:fillRect t="-19399" b="-21614"/>
            </a:stretch>
          </a:blipFill>
        </p:spPr>
        <p:txBody>
          <a:bodyPr/>
          <a:lstStyle/>
          <a:p>
            <a:endParaRPr lang="ja-JP" altLang="en-US"/>
          </a:p>
        </p:txBody>
      </p:sp>
      <p:sp>
        <p:nvSpPr>
          <p:cNvPr id="4" name="TextBox 4"/>
          <p:cNvSpPr txBox="1"/>
          <p:nvPr/>
        </p:nvSpPr>
        <p:spPr>
          <a:xfrm>
            <a:off x="1634034" y="3572035"/>
            <a:ext cx="9316866" cy="5115744"/>
          </a:xfrm>
          <a:prstGeom prst="rect">
            <a:avLst/>
          </a:prstGeom>
        </p:spPr>
        <p:txBody>
          <a:bodyPr lIns="0" tIns="0" rIns="0" bIns="0" rtlCol="0" anchor="t">
            <a:spAutoFit/>
          </a:bodyPr>
          <a:lstStyle/>
          <a:p>
            <a:pPr marL="0" lvl="0" indent="0" algn="l">
              <a:lnSpc>
                <a:spcPts val="3600"/>
              </a:lnSpc>
            </a:pPr>
            <a:r>
              <a:rPr lang="en-US" sz="3000" dirty="0">
                <a:solidFill>
                  <a:srgbClr val="A2272C"/>
                </a:solidFill>
                <a:latin typeface="Agrandir"/>
                <a:ea typeface="Agrandir"/>
                <a:cs typeface="Agrandir"/>
                <a:sym typeface="Agrandir"/>
              </a:rPr>
              <a:t>Hypertension can arise from lifestyle and genetic factors, including:</a:t>
            </a:r>
          </a:p>
          <a:p>
            <a:pPr marL="0" lvl="0" indent="0" algn="l">
              <a:lnSpc>
                <a:spcPts val="3600"/>
              </a:lnSpc>
            </a:pPr>
            <a:endParaRPr lang="en-US" sz="3000" dirty="0">
              <a:solidFill>
                <a:srgbClr val="A2272C"/>
              </a:solidFill>
              <a:latin typeface="Agrandir"/>
              <a:ea typeface="Agrandir"/>
              <a:cs typeface="Agrandir"/>
              <a:sym typeface="Agrandir"/>
            </a:endParaRP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Unhealthy diet (high in salt and saturated fats)</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Lack of physical activity</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Obesity or being overweight</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Excessive alcohol or tobacco use</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Chronic stress</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Family history of high blood pressure</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It may also be secondary to conditions like kidney disease or hormonal disorders.</a:t>
            </a:r>
          </a:p>
        </p:txBody>
      </p:sp>
      <p:sp>
        <p:nvSpPr>
          <p:cNvPr id="5" name="Freeform 5"/>
          <p:cNvSpPr/>
          <p:nvPr/>
        </p:nvSpPr>
        <p:spPr>
          <a:xfrm rot="5282488">
            <a:off x="13919687" y="4130222"/>
            <a:ext cx="5414609" cy="9893804"/>
          </a:xfrm>
          <a:custGeom>
            <a:avLst/>
            <a:gdLst/>
            <a:ahLst/>
            <a:cxnLst/>
            <a:rect l="l" t="t" r="r" b="b"/>
            <a:pathLst>
              <a:path w="5414609" h="9893804">
                <a:moveTo>
                  <a:pt x="0" y="0"/>
                </a:moveTo>
                <a:lnTo>
                  <a:pt x="5414609" y="0"/>
                </a:lnTo>
                <a:lnTo>
                  <a:pt x="5414609" y="9893805"/>
                </a:lnTo>
                <a:lnTo>
                  <a:pt x="0" y="98938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ja-JP" altLang="en-US"/>
          </a:p>
        </p:txBody>
      </p:sp>
      <p:sp>
        <p:nvSpPr>
          <p:cNvPr id="6" name="Freeform 6"/>
          <p:cNvSpPr/>
          <p:nvPr/>
        </p:nvSpPr>
        <p:spPr>
          <a:xfrm>
            <a:off x="11303740" y="3939129"/>
            <a:ext cx="3127547" cy="2263206"/>
          </a:xfrm>
          <a:custGeom>
            <a:avLst/>
            <a:gdLst/>
            <a:ahLst/>
            <a:cxnLst/>
            <a:rect l="l" t="t" r="r" b="b"/>
            <a:pathLst>
              <a:path w="3127547" h="2263206">
                <a:moveTo>
                  <a:pt x="0" y="0"/>
                </a:moveTo>
                <a:lnTo>
                  <a:pt x="3127547" y="0"/>
                </a:lnTo>
                <a:lnTo>
                  <a:pt x="3127547" y="2263207"/>
                </a:lnTo>
                <a:lnTo>
                  <a:pt x="0" y="22632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7" name="Freeform 7"/>
          <p:cNvSpPr/>
          <p:nvPr/>
        </p:nvSpPr>
        <p:spPr>
          <a:xfrm>
            <a:off x="14431287" y="4825497"/>
            <a:ext cx="3127547" cy="2263206"/>
          </a:xfrm>
          <a:custGeom>
            <a:avLst/>
            <a:gdLst/>
            <a:ahLst/>
            <a:cxnLst/>
            <a:rect l="l" t="t" r="r" b="b"/>
            <a:pathLst>
              <a:path w="3127547" h="2263206">
                <a:moveTo>
                  <a:pt x="0" y="0"/>
                </a:moveTo>
                <a:lnTo>
                  <a:pt x="3127547" y="0"/>
                </a:lnTo>
                <a:lnTo>
                  <a:pt x="3127547" y="2263206"/>
                </a:lnTo>
                <a:lnTo>
                  <a:pt x="0" y="22632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8" name="Freeform 8"/>
          <p:cNvSpPr/>
          <p:nvPr/>
        </p:nvSpPr>
        <p:spPr>
          <a:xfrm>
            <a:off x="12198444" y="6630043"/>
            <a:ext cx="3127547" cy="2263206"/>
          </a:xfrm>
          <a:custGeom>
            <a:avLst/>
            <a:gdLst/>
            <a:ahLst/>
            <a:cxnLst/>
            <a:rect l="l" t="t" r="r" b="b"/>
            <a:pathLst>
              <a:path w="3127547" h="2263206">
                <a:moveTo>
                  <a:pt x="0" y="0"/>
                </a:moveTo>
                <a:lnTo>
                  <a:pt x="3127547" y="0"/>
                </a:lnTo>
                <a:lnTo>
                  <a:pt x="3127547" y="2263207"/>
                </a:lnTo>
                <a:lnTo>
                  <a:pt x="0" y="22632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9" name="TextBox 9"/>
          <p:cNvSpPr txBox="1"/>
          <p:nvPr/>
        </p:nvSpPr>
        <p:spPr>
          <a:xfrm>
            <a:off x="1388542" y="1375339"/>
            <a:ext cx="13042745" cy="994866"/>
          </a:xfrm>
          <a:prstGeom prst="rect">
            <a:avLst/>
          </a:prstGeom>
        </p:spPr>
        <p:txBody>
          <a:bodyPr lIns="0" tIns="0" rIns="0" bIns="0" rtlCol="0" anchor="t">
            <a:spAutoFit/>
          </a:bodyPr>
          <a:lstStyle/>
          <a:p>
            <a:pPr marL="0" lvl="0" indent="0" algn="l">
              <a:lnSpc>
                <a:spcPts val="7752"/>
              </a:lnSpc>
            </a:pPr>
            <a:r>
              <a:rPr lang="en-US" sz="6800" b="1">
                <a:solidFill>
                  <a:srgbClr val="A2272C"/>
                </a:solidFill>
                <a:latin typeface="Londrina Solid Heavy"/>
                <a:ea typeface="Londrina Solid Heavy"/>
                <a:cs typeface="Londrina Solid Heavy"/>
                <a:sym typeface="Londrina Solid Heavy"/>
              </a:rPr>
              <a:t>CAUSES AND RISK FACTORS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a:off x="-682235" y="-750585"/>
            <a:ext cx="3421871" cy="4145438"/>
          </a:xfrm>
          <a:custGeom>
            <a:avLst/>
            <a:gdLst/>
            <a:ahLst/>
            <a:cxnLst/>
            <a:rect l="l" t="t" r="r" b="b"/>
            <a:pathLst>
              <a:path w="3421871" h="4145438">
                <a:moveTo>
                  <a:pt x="0" y="0"/>
                </a:moveTo>
                <a:lnTo>
                  <a:pt x="3421870" y="0"/>
                </a:lnTo>
                <a:lnTo>
                  <a:pt x="3421870" y="4145438"/>
                </a:lnTo>
                <a:lnTo>
                  <a:pt x="0" y="41454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a:off x="7648104" y="6674305"/>
            <a:ext cx="4882020" cy="3612695"/>
          </a:xfrm>
          <a:custGeom>
            <a:avLst/>
            <a:gdLst/>
            <a:ahLst/>
            <a:cxnLst/>
            <a:rect l="l" t="t" r="r" b="b"/>
            <a:pathLst>
              <a:path w="4882020" h="3612695">
                <a:moveTo>
                  <a:pt x="0" y="0"/>
                </a:moveTo>
                <a:lnTo>
                  <a:pt x="4882020" y="0"/>
                </a:lnTo>
                <a:lnTo>
                  <a:pt x="4882020" y="3612695"/>
                </a:lnTo>
                <a:lnTo>
                  <a:pt x="0" y="361269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ja-JP" altLang="en-US"/>
          </a:p>
        </p:txBody>
      </p:sp>
      <p:sp>
        <p:nvSpPr>
          <p:cNvPr id="4" name="Freeform 4"/>
          <p:cNvSpPr/>
          <p:nvPr/>
        </p:nvSpPr>
        <p:spPr>
          <a:xfrm rot="5400000">
            <a:off x="8349070" y="864524"/>
            <a:ext cx="12038041" cy="8557953"/>
          </a:xfrm>
          <a:custGeom>
            <a:avLst/>
            <a:gdLst/>
            <a:ahLst/>
            <a:cxnLst/>
            <a:rect l="l" t="t" r="r" b="b"/>
            <a:pathLst>
              <a:path w="12038041" h="8557953">
                <a:moveTo>
                  <a:pt x="0" y="0"/>
                </a:moveTo>
                <a:lnTo>
                  <a:pt x="12038041" y="0"/>
                </a:lnTo>
                <a:lnTo>
                  <a:pt x="12038041" y="8557952"/>
                </a:lnTo>
                <a:lnTo>
                  <a:pt x="0" y="85579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5" name="Freeform 5"/>
          <p:cNvSpPr/>
          <p:nvPr/>
        </p:nvSpPr>
        <p:spPr>
          <a:xfrm flipH="1">
            <a:off x="10844615" y="2342576"/>
            <a:ext cx="6292990" cy="7743052"/>
          </a:xfrm>
          <a:custGeom>
            <a:avLst/>
            <a:gdLst/>
            <a:ahLst/>
            <a:cxnLst/>
            <a:rect l="l" t="t" r="r" b="b"/>
            <a:pathLst>
              <a:path w="6292990" h="7743052">
                <a:moveTo>
                  <a:pt x="6292990" y="0"/>
                </a:moveTo>
                <a:lnTo>
                  <a:pt x="0" y="0"/>
                </a:lnTo>
                <a:lnTo>
                  <a:pt x="0" y="7743052"/>
                </a:lnTo>
                <a:lnTo>
                  <a:pt x="6292990" y="7743052"/>
                </a:lnTo>
                <a:lnTo>
                  <a:pt x="629299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6" name="Freeform 6"/>
          <p:cNvSpPr/>
          <p:nvPr/>
        </p:nvSpPr>
        <p:spPr>
          <a:xfrm>
            <a:off x="11779029" y="1322134"/>
            <a:ext cx="1296174" cy="1020442"/>
          </a:xfrm>
          <a:custGeom>
            <a:avLst/>
            <a:gdLst/>
            <a:ahLst/>
            <a:cxnLst/>
            <a:rect l="l" t="t" r="r" b="b"/>
            <a:pathLst>
              <a:path w="1296174" h="1020442">
                <a:moveTo>
                  <a:pt x="0" y="0"/>
                </a:moveTo>
                <a:lnTo>
                  <a:pt x="1296174" y="0"/>
                </a:lnTo>
                <a:lnTo>
                  <a:pt x="1296174" y="1020442"/>
                </a:lnTo>
                <a:lnTo>
                  <a:pt x="0" y="10204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ja-JP" altLang="en-US"/>
          </a:p>
        </p:txBody>
      </p:sp>
      <p:sp>
        <p:nvSpPr>
          <p:cNvPr id="7" name="Freeform 7"/>
          <p:cNvSpPr/>
          <p:nvPr/>
        </p:nvSpPr>
        <p:spPr>
          <a:xfrm>
            <a:off x="14805515" y="1500100"/>
            <a:ext cx="2808799" cy="2661337"/>
          </a:xfrm>
          <a:custGeom>
            <a:avLst/>
            <a:gdLst/>
            <a:ahLst/>
            <a:cxnLst/>
            <a:rect l="l" t="t" r="r" b="b"/>
            <a:pathLst>
              <a:path w="2808799" h="2661337">
                <a:moveTo>
                  <a:pt x="0" y="0"/>
                </a:moveTo>
                <a:lnTo>
                  <a:pt x="2808799" y="0"/>
                </a:lnTo>
                <a:lnTo>
                  <a:pt x="2808799" y="2661337"/>
                </a:lnTo>
                <a:lnTo>
                  <a:pt x="0" y="2661337"/>
                </a:lnTo>
                <a:lnTo>
                  <a:pt x="0" y="0"/>
                </a:lnTo>
                <a:close/>
              </a:path>
            </a:pathLst>
          </a:custGeom>
          <a:blipFill>
            <a:blip r:embed="rId13"/>
            <a:stretch>
              <a:fillRect/>
            </a:stretch>
          </a:blipFill>
        </p:spPr>
        <p:txBody>
          <a:bodyPr/>
          <a:lstStyle/>
          <a:p>
            <a:endParaRPr lang="ja-JP" altLang="en-US"/>
          </a:p>
        </p:txBody>
      </p:sp>
      <p:sp>
        <p:nvSpPr>
          <p:cNvPr id="8" name="TextBox 8"/>
          <p:cNvSpPr txBox="1"/>
          <p:nvPr/>
        </p:nvSpPr>
        <p:spPr>
          <a:xfrm>
            <a:off x="1716508" y="4457938"/>
            <a:ext cx="7575785" cy="4438315"/>
          </a:xfrm>
          <a:prstGeom prst="rect">
            <a:avLst/>
          </a:prstGeom>
        </p:spPr>
        <p:txBody>
          <a:bodyPr lIns="0" tIns="0" rIns="0" bIns="0" rtlCol="0" anchor="t">
            <a:spAutoFit/>
          </a:bodyPr>
          <a:lstStyle/>
          <a:p>
            <a:pPr marL="0" lvl="0" indent="0" algn="l">
              <a:lnSpc>
                <a:spcPts val="3899"/>
              </a:lnSpc>
              <a:spcBef>
                <a:spcPct val="0"/>
              </a:spcBef>
            </a:pPr>
            <a:r>
              <a:rPr lang="en-US" sz="2999" dirty="0">
                <a:solidFill>
                  <a:srgbClr val="A2272C"/>
                </a:solidFill>
                <a:latin typeface="Agrandir"/>
                <a:ea typeface="Agrandir"/>
                <a:cs typeface="Agrandir"/>
                <a:sym typeface="Agrandir"/>
              </a:rPr>
              <a:t>Hyp</a:t>
            </a:r>
            <a:r>
              <a:rPr lang="en-US" sz="2999" u="none" strike="noStrike" dirty="0">
                <a:solidFill>
                  <a:srgbClr val="A2272C"/>
                </a:solidFill>
                <a:latin typeface="Agrandir"/>
                <a:ea typeface="Agrandir"/>
                <a:cs typeface="Agrandir"/>
                <a:sym typeface="Agrandir"/>
              </a:rPr>
              <a:t>ertension is often called the "silent killer" because it typically has no obvious symptoms until significant damage has occurred. When symptoms do appear, they may include headaches, shortness of breath, nosebleeds, or chest pain—but these are not always present and often appear when blood pressure is dangerously high.</a:t>
            </a:r>
          </a:p>
        </p:txBody>
      </p:sp>
      <p:sp>
        <p:nvSpPr>
          <p:cNvPr id="9" name="TextBox 9"/>
          <p:cNvSpPr txBox="1"/>
          <p:nvPr/>
        </p:nvSpPr>
        <p:spPr>
          <a:xfrm>
            <a:off x="1716508" y="2227423"/>
            <a:ext cx="7575785" cy="1750621"/>
          </a:xfrm>
          <a:prstGeom prst="rect">
            <a:avLst/>
          </a:prstGeom>
        </p:spPr>
        <p:txBody>
          <a:bodyPr lIns="0" tIns="0" rIns="0" bIns="0" rtlCol="0" anchor="t">
            <a:spAutoFit/>
          </a:bodyPr>
          <a:lstStyle/>
          <a:p>
            <a:pPr marL="0" lvl="0" indent="0" algn="l">
              <a:lnSpc>
                <a:spcPts val="6840"/>
              </a:lnSpc>
            </a:pPr>
            <a:r>
              <a:rPr lang="en-US" sz="6000" b="1" dirty="0">
                <a:solidFill>
                  <a:srgbClr val="A2272C"/>
                </a:solidFill>
                <a:latin typeface="Londrina Solid Heavy"/>
                <a:ea typeface="Londrina Solid Heavy"/>
                <a:cs typeface="Londrina Solid Heavy"/>
                <a:sym typeface="Londrina Solid Heavy"/>
              </a:rPr>
              <a:t>SYMPTOMS AND THE SILENT NATURE OF HYPERTENSION</a:t>
            </a:r>
          </a:p>
        </p:txBody>
      </p:sp>
      <p:sp>
        <p:nvSpPr>
          <p:cNvPr id="10" name="Freeform 10"/>
          <p:cNvSpPr/>
          <p:nvPr/>
        </p:nvSpPr>
        <p:spPr>
          <a:xfrm>
            <a:off x="15448765" y="1970761"/>
            <a:ext cx="1525726" cy="1251095"/>
          </a:xfrm>
          <a:custGeom>
            <a:avLst/>
            <a:gdLst/>
            <a:ahLst/>
            <a:cxnLst/>
            <a:rect l="l" t="t" r="r" b="b"/>
            <a:pathLst>
              <a:path w="1525726" h="1251095">
                <a:moveTo>
                  <a:pt x="0" y="0"/>
                </a:moveTo>
                <a:lnTo>
                  <a:pt x="1525726" y="0"/>
                </a:lnTo>
                <a:lnTo>
                  <a:pt x="1525726" y="1251095"/>
                </a:lnTo>
                <a:lnTo>
                  <a:pt x="0" y="125109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ja-JP"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a:off x="15420054" y="8409558"/>
            <a:ext cx="2914626" cy="3278209"/>
          </a:xfrm>
          <a:custGeom>
            <a:avLst/>
            <a:gdLst/>
            <a:ahLst/>
            <a:cxnLst/>
            <a:rect l="l" t="t" r="r" b="b"/>
            <a:pathLst>
              <a:path w="2914626" h="3278209">
                <a:moveTo>
                  <a:pt x="0" y="0"/>
                </a:moveTo>
                <a:lnTo>
                  <a:pt x="2914626" y="0"/>
                </a:lnTo>
                <a:lnTo>
                  <a:pt x="2914626" y="3278209"/>
                </a:lnTo>
                <a:lnTo>
                  <a:pt x="0" y="327820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rot="-2018171">
            <a:off x="-695725" y="-266968"/>
            <a:ext cx="5434068" cy="3784087"/>
          </a:xfrm>
          <a:custGeom>
            <a:avLst/>
            <a:gdLst/>
            <a:ahLst/>
            <a:cxnLst/>
            <a:rect l="l" t="t" r="r" b="b"/>
            <a:pathLst>
              <a:path w="5434068" h="3784087">
                <a:moveTo>
                  <a:pt x="0" y="0"/>
                </a:moveTo>
                <a:lnTo>
                  <a:pt x="5434067" y="0"/>
                </a:lnTo>
                <a:lnTo>
                  <a:pt x="5434067" y="3784087"/>
                </a:lnTo>
                <a:lnTo>
                  <a:pt x="0" y="378408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ja-JP" altLang="en-US"/>
          </a:p>
        </p:txBody>
      </p:sp>
      <p:sp>
        <p:nvSpPr>
          <p:cNvPr id="4" name="Freeform 4"/>
          <p:cNvSpPr/>
          <p:nvPr/>
        </p:nvSpPr>
        <p:spPr>
          <a:xfrm rot="-10800000">
            <a:off x="1410633" y="3566942"/>
            <a:ext cx="15466734" cy="8205340"/>
          </a:xfrm>
          <a:custGeom>
            <a:avLst/>
            <a:gdLst/>
            <a:ahLst/>
            <a:cxnLst/>
            <a:rect l="l" t="t" r="r" b="b"/>
            <a:pathLst>
              <a:path w="15466734" h="8205340">
                <a:moveTo>
                  <a:pt x="0" y="0"/>
                </a:moveTo>
                <a:lnTo>
                  <a:pt x="15466734" y="0"/>
                </a:lnTo>
                <a:lnTo>
                  <a:pt x="15466734" y="8205340"/>
                </a:lnTo>
                <a:lnTo>
                  <a:pt x="0" y="8205340"/>
                </a:lnTo>
                <a:lnTo>
                  <a:pt x="0" y="0"/>
                </a:lnTo>
                <a:close/>
              </a:path>
            </a:pathLst>
          </a:custGeom>
          <a:blipFill>
            <a:blip r:embed="rId7">
              <a:extLst>
                <a:ext uri="{96DAC541-7B7A-43D3-8B79-37D633B846F1}">
                  <asvg:svgBlip xmlns:asvg="http://schemas.microsoft.com/office/drawing/2016/SVG/main" r:embed="rId8"/>
                </a:ext>
              </a:extLst>
            </a:blip>
            <a:stretch>
              <a:fillRect t="-13463" b="-20540"/>
            </a:stretch>
          </a:blipFill>
        </p:spPr>
        <p:txBody>
          <a:bodyPr/>
          <a:lstStyle/>
          <a:p>
            <a:endParaRPr lang="ja-JP" altLang="en-US"/>
          </a:p>
        </p:txBody>
      </p:sp>
      <p:sp>
        <p:nvSpPr>
          <p:cNvPr id="5" name="Freeform 5"/>
          <p:cNvSpPr/>
          <p:nvPr/>
        </p:nvSpPr>
        <p:spPr>
          <a:xfrm>
            <a:off x="2652575" y="5375829"/>
            <a:ext cx="3532392" cy="4223512"/>
          </a:xfrm>
          <a:custGeom>
            <a:avLst/>
            <a:gdLst/>
            <a:ahLst/>
            <a:cxnLst/>
            <a:rect l="l" t="t" r="r" b="b"/>
            <a:pathLst>
              <a:path w="3532392" h="4223512">
                <a:moveTo>
                  <a:pt x="0" y="0"/>
                </a:moveTo>
                <a:lnTo>
                  <a:pt x="3532392" y="0"/>
                </a:lnTo>
                <a:lnTo>
                  <a:pt x="3532392" y="4223512"/>
                </a:lnTo>
                <a:lnTo>
                  <a:pt x="0" y="42235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6" name="AutoShape 6"/>
          <p:cNvSpPr/>
          <p:nvPr/>
        </p:nvSpPr>
        <p:spPr>
          <a:xfrm flipH="1" flipV="1">
            <a:off x="5105717" y="7146561"/>
            <a:ext cx="888100" cy="295839"/>
          </a:xfrm>
          <a:prstGeom prst="line">
            <a:avLst/>
          </a:prstGeom>
          <a:ln w="95250" cap="flat">
            <a:solidFill>
              <a:srgbClr val="FFE1DA"/>
            </a:solidFill>
            <a:prstDash val="solid"/>
            <a:headEnd type="none" w="sm" len="sm"/>
            <a:tailEnd type="arrow" w="med" len="sm"/>
          </a:ln>
        </p:spPr>
        <p:txBody>
          <a:bodyPr/>
          <a:lstStyle/>
          <a:p>
            <a:endParaRPr lang="ja-JP" altLang="en-US"/>
          </a:p>
        </p:txBody>
      </p:sp>
      <p:sp>
        <p:nvSpPr>
          <p:cNvPr id="7" name="AutoShape 7"/>
          <p:cNvSpPr/>
          <p:nvPr/>
        </p:nvSpPr>
        <p:spPr>
          <a:xfrm>
            <a:off x="5275216" y="7474542"/>
            <a:ext cx="112507" cy="929293"/>
          </a:xfrm>
          <a:prstGeom prst="line">
            <a:avLst/>
          </a:prstGeom>
          <a:ln w="95250" cap="flat">
            <a:solidFill>
              <a:srgbClr val="FFE1DA"/>
            </a:solidFill>
            <a:prstDash val="solid"/>
            <a:headEnd type="none" w="sm" len="sm"/>
            <a:tailEnd type="arrow" w="med" len="sm"/>
          </a:ln>
        </p:spPr>
        <p:txBody>
          <a:bodyPr/>
          <a:lstStyle/>
          <a:p>
            <a:endParaRPr lang="ja-JP" altLang="en-US"/>
          </a:p>
        </p:txBody>
      </p:sp>
      <p:sp>
        <p:nvSpPr>
          <p:cNvPr id="8" name="AutoShape 8"/>
          <p:cNvSpPr/>
          <p:nvPr/>
        </p:nvSpPr>
        <p:spPr>
          <a:xfrm flipH="1" flipV="1">
            <a:off x="4216473" y="5850212"/>
            <a:ext cx="707451" cy="1774310"/>
          </a:xfrm>
          <a:prstGeom prst="line">
            <a:avLst/>
          </a:prstGeom>
          <a:ln w="95250" cap="flat">
            <a:solidFill>
              <a:srgbClr val="FFE1DA"/>
            </a:solidFill>
            <a:prstDash val="solid"/>
            <a:headEnd type="none" w="sm" len="sm"/>
            <a:tailEnd type="arrow" w="med" len="sm"/>
          </a:ln>
        </p:spPr>
        <p:txBody>
          <a:bodyPr/>
          <a:lstStyle/>
          <a:p>
            <a:endParaRPr lang="ja-JP" altLang="en-US"/>
          </a:p>
        </p:txBody>
      </p:sp>
      <p:grpSp>
        <p:nvGrpSpPr>
          <p:cNvPr id="9" name="Group 9"/>
          <p:cNvGrpSpPr/>
          <p:nvPr/>
        </p:nvGrpSpPr>
        <p:grpSpPr>
          <a:xfrm>
            <a:off x="7823783" y="4209664"/>
            <a:ext cx="898644" cy="898420"/>
            <a:chOff x="0" y="0"/>
            <a:chExt cx="1198192" cy="1197893"/>
          </a:xfrm>
        </p:grpSpPr>
        <p:sp>
          <p:nvSpPr>
            <p:cNvPr id="10" name="Freeform 10"/>
            <p:cNvSpPr/>
            <p:nvPr/>
          </p:nvSpPr>
          <p:spPr>
            <a:xfrm>
              <a:off x="0" y="0"/>
              <a:ext cx="1198192" cy="1197893"/>
            </a:xfrm>
            <a:custGeom>
              <a:avLst/>
              <a:gdLst/>
              <a:ahLst/>
              <a:cxnLst/>
              <a:rect l="l" t="t" r="r" b="b"/>
              <a:pathLst>
                <a:path w="1198192" h="1197893">
                  <a:moveTo>
                    <a:pt x="0" y="0"/>
                  </a:moveTo>
                  <a:lnTo>
                    <a:pt x="1198192" y="0"/>
                  </a:lnTo>
                  <a:lnTo>
                    <a:pt x="1198192" y="1197893"/>
                  </a:lnTo>
                  <a:lnTo>
                    <a:pt x="0" y="1197893"/>
                  </a:lnTo>
                  <a:lnTo>
                    <a:pt x="0" y="0"/>
                  </a:lnTo>
                  <a:close/>
                </a:path>
              </a:pathLst>
            </a:custGeom>
            <a:blipFill>
              <a:blip r:embed="rId11">
                <a:extLst>
                  <a:ext uri="{96DAC541-7B7A-43D3-8B79-37D633B846F1}">
                    <asvg:svgBlip xmlns:asvg="http://schemas.microsoft.com/office/drawing/2016/SVG/main" r:embed="rId12"/>
                  </a:ext>
                </a:extLst>
              </a:blip>
              <a:stretch>
                <a:fillRect t="-12" b="-12"/>
              </a:stretch>
            </a:blipFill>
            <a:ln cap="sq">
              <a:noFill/>
              <a:prstDash val="solid"/>
              <a:miter/>
            </a:ln>
          </p:spPr>
          <p:txBody>
            <a:bodyPr/>
            <a:lstStyle/>
            <a:p>
              <a:endParaRPr lang="ja-JP" altLang="en-US"/>
            </a:p>
          </p:txBody>
        </p:sp>
        <p:sp>
          <p:nvSpPr>
            <p:cNvPr id="11" name="TextBox 11"/>
            <p:cNvSpPr txBox="1"/>
            <p:nvPr/>
          </p:nvSpPr>
          <p:spPr>
            <a:xfrm>
              <a:off x="486872" y="162819"/>
              <a:ext cx="224449" cy="796054"/>
            </a:xfrm>
            <a:prstGeom prst="rect">
              <a:avLst/>
            </a:prstGeom>
          </p:spPr>
          <p:txBody>
            <a:bodyPr lIns="0" tIns="0" rIns="0" bIns="0" rtlCol="0" anchor="t">
              <a:spAutoFit/>
            </a:bodyPr>
            <a:lstStyle/>
            <a:p>
              <a:pPr algn="ctr">
                <a:lnSpc>
                  <a:spcPts val="5067"/>
                </a:lnSpc>
                <a:spcBef>
                  <a:spcPct val="0"/>
                </a:spcBef>
              </a:pPr>
              <a:r>
                <a:rPr lang="en-US" sz="3619" b="1">
                  <a:solidFill>
                    <a:srgbClr val="FFFFFF"/>
                  </a:solidFill>
                  <a:latin typeface="Londrina Solid Heavy"/>
                  <a:ea typeface="Londrina Solid Heavy"/>
                  <a:cs typeface="Londrina Solid Heavy"/>
                  <a:sym typeface="Londrina Solid Heavy"/>
                </a:rPr>
                <a:t>1</a:t>
              </a:r>
            </a:p>
          </p:txBody>
        </p:sp>
      </p:grpSp>
      <p:grpSp>
        <p:nvGrpSpPr>
          <p:cNvPr id="12" name="Group 12"/>
          <p:cNvGrpSpPr/>
          <p:nvPr/>
        </p:nvGrpSpPr>
        <p:grpSpPr>
          <a:xfrm>
            <a:off x="7823783" y="5647361"/>
            <a:ext cx="898644" cy="898420"/>
            <a:chOff x="0" y="0"/>
            <a:chExt cx="1198192" cy="1197893"/>
          </a:xfrm>
        </p:grpSpPr>
        <p:sp>
          <p:nvSpPr>
            <p:cNvPr id="13" name="Freeform 13"/>
            <p:cNvSpPr/>
            <p:nvPr/>
          </p:nvSpPr>
          <p:spPr>
            <a:xfrm>
              <a:off x="0" y="0"/>
              <a:ext cx="1198192" cy="1197893"/>
            </a:xfrm>
            <a:custGeom>
              <a:avLst/>
              <a:gdLst/>
              <a:ahLst/>
              <a:cxnLst/>
              <a:rect l="l" t="t" r="r" b="b"/>
              <a:pathLst>
                <a:path w="1198192" h="1197893">
                  <a:moveTo>
                    <a:pt x="0" y="0"/>
                  </a:moveTo>
                  <a:lnTo>
                    <a:pt x="1198192" y="0"/>
                  </a:lnTo>
                  <a:lnTo>
                    <a:pt x="1198192" y="1197893"/>
                  </a:lnTo>
                  <a:lnTo>
                    <a:pt x="0" y="1197893"/>
                  </a:lnTo>
                  <a:lnTo>
                    <a:pt x="0" y="0"/>
                  </a:lnTo>
                  <a:close/>
                </a:path>
              </a:pathLst>
            </a:custGeom>
            <a:blipFill>
              <a:blip r:embed="rId11">
                <a:extLst>
                  <a:ext uri="{96DAC541-7B7A-43D3-8B79-37D633B846F1}">
                    <asvg:svgBlip xmlns:asvg="http://schemas.microsoft.com/office/drawing/2016/SVG/main" r:embed="rId12"/>
                  </a:ext>
                </a:extLst>
              </a:blip>
              <a:stretch>
                <a:fillRect t="-12" b="-12"/>
              </a:stretch>
            </a:blipFill>
            <a:ln cap="sq">
              <a:noFill/>
              <a:prstDash val="solid"/>
              <a:miter/>
            </a:ln>
          </p:spPr>
          <p:txBody>
            <a:bodyPr/>
            <a:lstStyle/>
            <a:p>
              <a:endParaRPr lang="ja-JP" altLang="en-US"/>
            </a:p>
          </p:txBody>
        </p:sp>
        <p:sp>
          <p:nvSpPr>
            <p:cNvPr id="14" name="TextBox 14"/>
            <p:cNvSpPr txBox="1"/>
            <p:nvPr/>
          </p:nvSpPr>
          <p:spPr>
            <a:xfrm>
              <a:off x="486872" y="162819"/>
              <a:ext cx="224449" cy="796054"/>
            </a:xfrm>
            <a:prstGeom prst="rect">
              <a:avLst/>
            </a:prstGeom>
          </p:spPr>
          <p:txBody>
            <a:bodyPr lIns="0" tIns="0" rIns="0" bIns="0" rtlCol="0" anchor="t">
              <a:spAutoFit/>
            </a:bodyPr>
            <a:lstStyle/>
            <a:p>
              <a:pPr algn="ctr">
                <a:lnSpc>
                  <a:spcPts val="5067"/>
                </a:lnSpc>
                <a:spcBef>
                  <a:spcPct val="0"/>
                </a:spcBef>
              </a:pPr>
              <a:r>
                <a:rPr lang="en-US" sz="3619" b="1">
                  <a:solidFill>
                    <a:srgbClr val="FFFFFF"/>
                  </a:solidFill>
                  <a:latin typeface="Londrina Solid Heavy"/>
                  <a:ea typeface="Londrina Solid Heavy"/>
                  <a:cs typeface="Londrina Solid Heavy"/>
                  <a:sym typeface="Londrina Solid Heavy"/>
                </a:rPr>
                <a:t>2</a:t>
              </a:r>
            </a:p>
          </p:txBody>
        </p:sp>
      </p:grpSp>
      <p:sp>
        <p:nvSpPr>
          <p:cNvPr id="15" name="Freeform 15"/>
          <p:cNvSpPr/>
          <p:nvPr/>
        </p:nvSpPr>
        <p:spPr>
          <a:xfrm rot="6329370">
            <a:off x="4728782" y="4133229"/>
            <a:ext cx="1205375" cy="1793418"/>
          </a:xfrm>
          <a:custGeom>
            <a:avLst/>
            <a:gdLst/>
            <a:ahLst/>
            <a:cxnLst/>
            <a:rect l="l" t="t" r="r" b="b"/>
            <a:pathLst>
              <a:path w="1205375" h="1793418">
                <a:moveTo>
                  <a:pt x="0" y="0"/>
                </a:moveTo>
                <a:lnTo>
                  <a:pt x="1205375" y="0"/>
                </a:lnTo>
                <a:lnTo>
                  <a:pt x="1205375" y="1793418"/>
                </a:lnTo>
                <a:lnTo>
                  <a:pt x="0" y="179341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ja-JP" altLang="en-US"/>
          </a:p>
        </p:txBody>
      </p:sp>
      <p:sp>
        <p:nvSpPr>
          <p:cNvPr id="16" name="Freeform 16"/>
          <p:cNvSpPr/>
          <p:nvPr/>
        </p:nvSpPr>
        <p:spPr>
          <a:xfrm rot="-722370">
            <a:off x="1996776" y="3964151"/>
            <a:ext cx="1199208" cy="1300916"/>
          </a:xfrm>
          <a:custGeom>
            <a:avLst/>
            <a:gdLst/>
            <a:ahLst/>
            <a:cxnLst/>
            <a:rect l="l" t="t" r="r" b="b"/>
            <a:pathLst>
              <a:path w="1199208" h="1300916">
                <a:moveTo>
                  <a:pt x="0" y="0"/>
                </a:moveTo>
                <a:lnTo>
                  <a:pt x="1199208" y="0"/>
                </a:lnTo>
                <a:lnTo>
                  <a:pt x="1199208" y="1300916"/>
                </a:lnTo>
                <a:lnTo>
                  <a:pt x="0" y="13009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ja-JP" altLang="en-US"/>
          </a:p>
        </p:txBody>
      </p:sp>
      <p:sp>
        <p:nvSpPr>
          <p:cNvPr id="17" name="TextBox 17"/>
          <p:cNvSpPr txBox="1"/>
          <p:nvPr/>
        </p:nvSpPr>
        <p:spPr>
          <a:xfrm>
            <a:off x="4289326" y="2622034"/>
            <a:ext cx="9709348" cy="552413"/>
          </a:xfrm>
          <a:prstGeom prst="rect">
            <a:avLst/>
          </a:prstGeom>
        </p:spPr>
        <p:txBody>
          <a:bodyPr lIns="0" tIns="0" rIns="0" bIns="0" rtlCol="0" anchor="t">
            <a:spAutoFit/>
          </a:bodyPr>
          <a:lstStyle/>
          <a:p>
            <a:pPr algn="ctr">
              <a:lnSpc>
                <a:spcPts val="3899"/>
              </a:lnSpc>
            </a:pPr>
            <a:r>
              <a:rPr lang="en-US" sz="2999" dirty="0">
                <a:solidFill>
                  <a:srgbClr val="A2272C"/>
                </a:solidFill>
                <a:latin typeface="Agrandir"/>
                <a:ea typeface="Agrandir"/>
                <a:cs typeface="Agrandir"/>
                <a:sym typeface="Agrandir"/>
              </a:rPr>
              <a:t>If left unmanaged, high blood pressure can lead to</a:t>
            </a:r>
          </a:p>
        </p:txBody>
      </p:sp>
      <p:sp>
        <p:nvSpPr>
          <p:cNvPr id="18" name="TextBox 18"/>
          <p:cNvSpPr txBox="1"/>
          <p:nvPr/>
        </p:nvSpPr>
        <p:spPr>
          <a:xfrm>
            <a:off x="1382808" y="1341419"/>
            <a:ext cx="15522383" cy="994866"/>
          </a:xfrm>
          <a:prstGeom prst="rect">
            <a:avLst/>
          </a:prstGeom>
        </p:spPr>
        <p:txBody>
          <a:bodyPr lIns="0" tIns="0" rIns="0" bIns="0" rtlCol="0" anchor="t">
            <a:spAutoFit/>
          </a:bodyPr>
          <a:lstStyle/>
          <a:p>
            <a:pPr marL="0" lvl="0" indent="0" algn="ctr">
              <a:lnSpc>
                <a:spcPts val="7752"/>
              </a:lnSpc>
            </a:pPr>
            <a:r>
              <a:rPr lang="en-US" sz="6800" b="1" dirty="0">
                <a:solidFill>
                  <a:srgbClr val="A2272C"/>
                </a:solidFill>
                <a:latin typeface="Londrina Solid Heavy"/>
                <a:ea typeface="Londrina Solid Heavy"/>
                <a:cs typeface="Londrina Solid Heavy"/>
                <a:sym typeface="Londrina Solid Heavy"/>
              </a:rPr>
              <a:t>COMPLICATIONS OF  HYPERTENSION</a:t>
            </a:r>
          </a:p>
        </p:txBody>
      </p:sp>
      <p:sp>
        <p:nvSpPr>
          <p:cNvPr id="19" name="TextBox 19"/>
          <p:cNvSpPr txBox="1"/>
          <p:nvPr/>
        </p:nvSpPr>
        <p:spPr>
          <a:xfrm>
            <a:off x="8988343" y="4382540"/>
            <a:ext cx="6962363" cy="993289"/>
          </a:xfrm>
          <a:prstGeom prst="rect">
            <a:avLst/>
          </a:prstGeom>
        </p:spPr>
        <p:txBody>
          <a:bodyPr lIns="0" tIns="0" rIns="0" bIns="0" rtlCol="0" anchor="t">
            <a:spAutoFit/>
          </a:bodyPr>
          <a:lstStyle/>
          <a:p>
            <a:pPr algn="ctr">
              <a:lnSpc>
                <a:spcPts val="3639"/>
              </a:lnSpc>
            </a:pPr>
            <a:r>
              <a:rPr lang="en-US" sz="2799">
                <a:solidFill>
                  <a:srgbClr val="000000"/>
                </a:solidFill>
                <a:latin typeface="Agrandir"/>
                <a:ea typeface="Agrandir"/>
                <a:cs typeface="Agrandir"/>
                <a:sym typeface="Agrandir"/>
              </a:rPr>
              <a:t>Including heart attacks, heart failure, and left ventricular hypertrophy</a:t>
            </a:r>
          </a:p>
        </p:txBody>
      </p:sp>
      <p:sp>
        <p:nvSpPr>
          <p:cNvPr id="20" name="TextBox 20"/>
          <p:cNvSpPr txBox="1"/>
          <p:nvPr/>
        </p:nvSpPr>
        <p:spPr>
          <a:xfrm>
            <a:off x="8988343" y="3960825"/>
            <a:ext cx="6962363" cy="536014"/>
          </a:xfrm>
          <a:prstGeom prst="rect">
            <a:avLst/>
          </a:prstGeom>
        </p:spPr>
        <p:txBody>
          <a:bodyPr lIns="0" tIns="0" rIns="0" bIns="0" rtlCol="0" anchor="t">
            <a:spAutoFit/>
          </a:bodyPr>
          <a:lstStyle/>
          <a:p>
            <a:pPr algn="ctr">
              <a:lnSpc>
                <a:spcPts val="3639"/>
              </a:lnSpc>
            </a:pPr>
            <a:r>
              <a:rPr lang="en-US" sz="2799" b="1">
                <a:solidFill>
                  <a:srgbClr val="000000"/>
                </a:solidFill>
                <a:latin typeface="Agrandir Bold"/>
                <a:ea typeface="Agrandir Bold"/>
                <a:cs typeface="Agrandir Bold"/>
                <a:sym typeface="Agrandir Bold"/>
              </a:rPr>
              <a:t>Heart disease</a:t>
            </a:r>
          </a:p>
        </p:txBody>
      </p:sp>
      <p:sp>
        <p:nvSpPr>
          <p:cNvPr id="21" name="TextBox 21"/>
          <p:cNvSpPr txBox="1"/>
          <p:nvPr/>
        </p:nvSpPr>
        <p:spPr>
          <a:xfrm>
            <a:off x="8988343" y="5851059"/>
            <a:ext cx="6962363" cy="993289"/>
          </a:xfrm>
          <a:prstGeom prst="rect">
            <a:avLst/>
          </a:prstGeom>
        </p:spPr>
        <p:txBody>
          <a:bodyPr lIns="0" tIns="0" rIns="0" bIns="0" rtlCol="0" anchor="t">
            <a:spAutoFit/>
          </a:bodyPr>
          <a:lstStyle/>
          <a:p>
            <a:pPr algn="ctr">
              <a:lnSpc>
                <a:spcPts val="3639"/>
              </a:lnSpc>
            </a:pPr>
            <a:r>
              <a:rPr lang="en-US" sz="2799" dirty="0">
                <a:solidFill>
                  <a:srgbClr val="000000"/>
                </a:solidFill>
                <a:latin typeface="Agrandir"/>
                <a:ea typeface="Agrandir"/>
                <a:cs typeface="Agrandir"/>
                <a:sym typeface="Agrandir"/>
              </a:rPr>
              <a:t>Due to weakened or blocked blood vessels in the brain</a:t>
            </a:r>
          </a:p>
        </p:txBody>
      </p:sp>
      <p:sp>
        <p:nvSpPr>
          <p:cNvPr id="22" name="TextBox 22"/>
          <p:cNvSpPr txBox="1"/>
          <p:nvPr/>
        </p:nvSpPr>
        <p:spPr>
          <a:xfrm>
            <a:off x="8988343" y="5429345"/>
            <a:ext cx="6962363" cy="536014"/>
          </a:xfrm>
          <a:prstGeom prst="rect">
            <a:avLst/>
          </a:prstGeom>
        </p:spPr>
        <p:txBody>
          <a:bodyPr lIns="0" tIns="0" rIns="0" bIns="0" rtlCol="0" anchor="t">
            <a:spAutoFit/>
          </a:bodyPr>
          <a:lstStyle/>
          <a:p>
            <a:pPr algn="ctr">
              <a:lnSpc>
                <a:spcPts val="3639"/>
              </a:lnSpc>
            </a:pPr>
            <a:r>
              <a:rPr lang="en-US" sz="2799" b="1">
                <a:solidFill>
                  <a:srgbClr val="000000"/>
                </a:solidFill>
                <a:latin typeface="Agrandir Bold"/>
                <a:ea typeface="Agrandir Bold"/>
                <a:cs typeface="Agrandir Bold"/>
                <a:sym typeface="Agrandir Bold"/>
              </a:rPr>
              <a:t>Stroke</a:t>
            </a:r>
          </a:p>
        </p:txBody>
      </p:sp>
      <p:sp>
        <p:nvSpPr>
          <p:cNvPr id="23" name="TextBox 23"/>
          <p:cNvSpPr txBox="1"/>
          <p:nvPr/>
        </p:nvSpPr>
        <p:spPr>
          <a:xfrm>
            <a:off x="8988343" y="7323213"/>
            <a:ext cx="6962363" cy="993289"/>
          </a:xfrm>
          <a:prstGeom prst="rect">
            <a:avLst/>
          </a:prstGeom>
        </p:spPr>
        <p:txBody>
          <a:bodyPr lIns="0" tIns="0" rIns="0" bIns="0" rtlCol="0" anchor="t">
            <a:spAutoFit/>
          </a:bodyPr>
          <a:lstStyle/>
          <a:p>
            <a:pPr algn="ctr">
              <a:lnSpc>
                <a:spcPts val="3639"/>
              </a:lnSpc>
            </a:pPr>
            <a:r>
              <a:rPr lang="en-US" sz="2799">
                <a:solidFill>
                  <a:srgbClr val="000000"/>
                </a:solidFill>
                <a:latin typeface="Agrandir"/>
                <a:ea typeface="Agrandir"/>
                <a:cs typeface="Agrandir"/>
                <a:sym typeface="Agrandir"/>
              </a:rPr>
              <a:t>Resulting in chronic kidney disease or failure</a:t>
            </a:r>
          </a:p>
        </p:txBody>
      </p:sp>
      <p:sp>
        <p:nvSpPr>
          <p:cNvPr id="24" name="TextBox 24"/>
          <p:cNvSpPr txBox="1"/>
          <p:nvPr/>
        </p:nvSpPr>
        <p:spPr>
          <a:xfrm>
            <a:off x="8988343" y="6901498"/>
            <a:ext cx="6962363" cy="536014"/>
          </a:xfrm>
          <a:prstGeom prst="rect">
            <a:avLst/>
          </a:prstGeom>
        </p:spPr>
        <p:txBody>
          <a:bodyPr lIns="0" tIns="0" rIns="0" bIns="0" rtlCol="0" anchor="t">
            <a:spAutoFit/>
          </a:bodyPr>
          <a:lstStyle/>
          <a:p>
            <a:pPr algn="ctr">
              <a:lnSpc>
                <a:spcPts val="3639"/>
              </a:lnSpc>
            </a:pPr>
            <a:r>
              <a:rPr lang="en-US" sz="2799" b="1">
                <a:solidFill>
                  <a:srgbClr val="000000"/>
                </a:solidFill>
                <a:latin typeface="Agrandir Bold"/>
                <a:ea typeface="Agrandir Bold"/>
                <a:cs typeface="Agrandir Bold"/>
                <a:sym typeface="Agrandir Bold"/>
              </a:rPr>
              <a:t>Kidney damage</a:t>
            </a:r>
          </a:p>
        </p:txBody>
      </p:sp>
      <p:sp>
        <p:nvSpPr>
          <p:cNvPr id="25" name="TextBox 25"/>
          <p:cNvSpPr txBox="1"/>
          <p:nvPr/>
        </p:nvSpPr>
        <p:spPr>
          <a:xfrm>
            <a:off x="8988343" y="8795366"/>
            <a:ext cx="6962363" cy="993289"/>
          </a:xfrm>
          <a:prstGeom prst="rect">
            <a:avLst/>
          </a:prstGeom>
        </p:spPr>
        <p:txBody>
          <a:bodyPr lIns="0" tIns="0" rIns="0" bIns="0" rtlCol="0" anchor="t">
            <a:spAutoFit/>
          </a:bodyPr>
          <a:lstStyle/>
          <a:p>
            <a:pPr algn="ctr">
              <a:lnSpc>
                <a:spcPts val="3639"/>
              </a:lnSpc>
            </a:pPr>
            <a:r>
              <a:rPr lang="en-US" sz="2799">
                <a:solidFill>
                  <a:srgbClr val="000000"/>
                </a:solidFill>
                <a:latin typeface="Agrandir"/>
                <a:ea typeface="Agrandir"/>
                <a:cs typeface="Agrandir"/>
                <a:sym typeface="Agrandir"/>
              </a:rPr>
              <a:t>Such as memory loss and dementia over time</a:t>
            </a:r>
          </a:p>
        </p:txBody>
      </p:sp>
      <p:sp>
        <p:nvSpPr>
          <p:cNvPr id="26" name="TextBox 26"/>
          <p:cNvSpPr txBox="1"/>
          <p:nvPr/>
        </p:nvSpPr>
        <p:spPr>
          <a:xfrm>
            <a:off x="8988343" y="8373651"/>
            <a:ext cx="6962363" cy="536014"/>
          </a:xfrm>
          <a:prstGeom prst="rect">
            <a:avLst/>
          </a:prstGeom>
        </p:spPr>
        <p:txBody>
          <a:bodyPr lIns="0" tIns="0" rIns="0" bIns="0" rtlCol="0" anchor="t">
            <a:spAutoFit/>
          </a:bodyPr>
          <a:lstStyle/>
          <a:p>
            <a:pPr algn="ctr">
              <a:lnSpc>
                <a:spcPts val="3639"/>
              </a:lnSpc>
            </a:pPr>
            <a:r>
              <a:rPr lang="en-US" sz="2799" b="1">
                <a:solidFill>
                  <a:srgbClr val="000000"/>
                </a:solidFill>
                <a:latin typeface="Agrandir Bold"/>
                <a:ea typeface="Agrandir Bold"/>
                <a:cs typeface="Agrandir Bold"/>
                <a:sym typeface="Agrandir Bold"/>
              </a:rPr>
              <a:t>Cognitive issues</a:t>
            </a:r>
          </a:p>
        </p:txBody>
      </p:sp>
      <p:grpSp>
        <p:nvGrpSpPr>
          <p:cNvPr id="27" name="Group 27"/>
          <p:cNvGrpSpPr/>
          <p:nvPr/>
        </p:nvGrpSpPr>
        <p:grpSpPr>
          <a:xfrm>
            <a:off x="7823783" y="7088706"/>
            <a:ext cx="898644" cy="898420"/>
            <a:chOff x="0" y="0"/>
            <a:chExt cx="1198192" cy="1197893"/>
          </a:xfrm>
        </p:grpSpPr>
        <p:sp>
          <p:nvSpPr>
            <p:cNvPr id="28" name="Freeform 28"/>
            <p:cNvSpPr/>
            <p:nvPr/>
          </p:nvSpPr>
          <p:spPr>
            <a:xfrm>
              <a:off x="0" y="0"/>
              <a:ext cx="1198192" cy="1197893"/>
            </a:xfrm>
            <a:custGeom>
              <a:avLst/>
              <a:gdLst/>
              <a:ahLst/>
              <a:cxnLst/>
              <a:rect l="l" t="t" r="r" b="b"/>
              <a:pathLst>
                <a:path w="1198192" h="1197893">
                  <a:moveTo>
                    <a:pt x="0" y="0"/>
                  </a:moveTo>
                  <a:lnTo>
                    <a:pt x="1198192" y="0"/>
                  </a:lnTo>
                  <a:lnTo>
                    <a:pt x="1198192" y="1197893"/>
                  </a:lnTo>
                  <a:lnTo>
                    <a:pt x="0" y="1197893"/>
                  </a:lnTo>
                  <a:lnTo>
                    <a:pt x="0" y="0"/>
                  </a:lnTo>
                  <a:close/>
                </a:path>
              </a:pathLst>
            </a:custGeom>
            <a:blipFill>
              <a:blip r:embed="rId11">
                <a:extLst>
                  <a:ext uri="{96DAC541-7B7A-43D3-8B79-37D633B846F1}">
                    <asvg:svgBlip xmlns:asvg="http://schemas.microsoft.com/office/drawing/2016/SVG/main" r:embed="rId12"/>
                  </a:ext>
                </a:extLst>
              </a:blip>
              <a:stretch>
                <a:fillRect t="-12" b="-12"/>
              </a:stretch>
            </a:blipFill>
            <a:ln cap="sq">
              <a:noFill/>
              <a:prstDash val="solid"/>
              <a:miter/>
            </a:ln>
          </p:spPr>
          <p:txBody>
            <a:bodyPr/>
            <a:lstStyle/>
            <a:p>
              <a:endParaRPr lang="ja-JP" altLang="en-US"/>
            </a:p>
          </p:txBody>
        </p:sp>
        <p:sp>
          <p:nvSpPr>
            <p:cNvPr id="29" name="TextBox 29"/>
            <p:cNvSpPr txBox="1"/>
            <p:nvPr/>
          </p:nvSpPr>
          <p:spPr>
            <a:xfrm>
              <a:off x="486872" y="162819"/>
              <a:ext cx="224449" cy="796054"/>
            </a:xfrm>
            <a:prstGeom prst="rect">
              <a:avLst/>
            </a:prstGeom>
          </p:spPr>
          <p:txBody>
            <a:bodyPr lIns="0" tIns="0" rIns="0" bIns="0" rtlCol="0" anchor="t">
              <a:spAutoFit/>
            </a:bodyPr>
            <a:lstStyle/>
            <a:p>
              <a:pPr algn="ctr">
                <a:lnSpc>
                  <a:spcPts val="5067"/>
                </a:lnSpc>
                <a:spcBef>
                  <a:spcPct val="0"/>
                </a:spcBef>
              </a:pPr>
              <a:r>
                <a:rPr lang="en-US" sz="3619" b="1">
                  <a:solidFill>
                    <a:srgbClr val="FFFFFF"/>
                  </a:solidFill>
                  <a:latin typeface="Londrina Solid Heavy"/>
                  <a:ea typeface="Londrina Solid Heavy"/>
                  <a:cs typeface="Londrina Solid Heavy"/>
                  <a:sym typeface="Londrina Solid Heavy"/>
                </a:rPr>
                <a:t>3</a:t>
              </a:r>
            </a:p>
          </p:txBody>
        </p:sp>
      </p:grpSp>
      <p:grpSp>
        <p:nvGrpSpPr>
          <p:cNvPr id="30" name="Group 30"/>
          <p:cNvGrpSpPr/>
          <p:nvPr/>
        </p:nvGrpSpPr>
        <p:grpSpPr>
          <a:xfrm>
            <a:off x="7823783" y="8530051"/>
            <a:ext cx="898644" cy="898420"/>
            <a:chOff x="0" y="0"/>
            <a:chExt cx="1198192" cy="1197893"/>
          </a:xfrm>
        </p:grpSpPr>
        <p:sp>
          <p:nvSpPr>
            <p:cNvPr id="31" name="Freeform 31"/>
            <p:cNvSpPr/>
            <p:nvPr/>
          </p:nvSpPr>
          <p:spPr>
            <a:xfrm>
              <a:off x="0" y="0"/>
              <a:ext cx="1198192" cy="1197893"/>
            </a:xfrm>
            <a:custGeom>
              <a:avLst/>
              <a:gdLst/>
              <a:ahLst/>
              <a:cxnLst/>
              <a:rect l="l" t="t" r="r" b="b"/>
              <a:pathLst>
                <a:path w="1198192" h="1197893">
                  <a:moveTo>
                    <a:pt x="0" y="0"/>
                  </a:moveTo>
                  <a:lnTo>
                    <a:pt x="1198192" y="0"/>
                  </a:lnTo>
                  <a:lnTo>
                    <a:pt x="1198192" y="1197893"/>
                  </a:lnTo>
                  <a:lnTo>
                    <a:pt x="0" y="1197893"/>
                  </a:lnTo>
                  <a:lnTo>
                    <a:pt x="0" y="0"/>
                  </a:lnTo>
                  <a:close/>
                </a:path>
              </a:pathLst>
            </a:custGeom>
            <a:blipFill>
              <a:blip r:embed="rId11">
                <a:extLst>
                  <a:ext uri="{96DAC541-7B7A-43D3-8B79-37D633B846F1}">
                    <asvg:svgBlip xmlns:asvg="http://schemas.microsoft.com/office/drawing/2016/SVG/main" r:embed="rId12"/>
                  </a:ext>
                </a:extLst>
              </a:blip>
              <a:stretch>
                <a:fillRect t="-12" b="-12"/>
              </a:stretch>
            </a:blipFill>
            <a:ln cap="sq">
              <a:noFill/>
              <a:prstDash val="solid"/>
              <a:miter/>
            </a:ln>
          </p:spPr>
          <p:txBody>
            <a:bodyPr/>
            <a:lstStyle/>
            <a:p>
              <a:endParaRPr lang="ja-JP" altLang="en-US"/>
            </a:p>
          </p:txBody>
        </p:sp>
        <p:sp>
          <p:nvSpPr>
            <p:cNvPr id="32" name="TextBox 32"/>
            <p:cNvSpPr txBox="1"/>
            <p:nvPr/>
          </p:nvSpPr>
          <p:spPr>
            <a:xfrm>
              <a:off x="486872" y="162819"/>
              <a:ext cx="224449" cy="796054"/>
            </a:xfrm>
            <a:prstGeom prst="rect">
              <a:avLst/>
            </a:prstGeom>
          </p:spPr>
          <p:txBody>
            <a:bodyPr lIns="0" tIns="0" rIns="0" bIns="0" rtlCol="0" anchor="t">
              <a:spAutoFit/>
            </a:bodyPr>
            <a:lstStyle/>
            <a:p>
              <a:pPr algn="ctr">
                <a:lnSpc>
                  <a:spcPts val="5067"/>
                </a:lnSpc>
                <a:spcBef>
                  <a:spcPct val="0"/>
                </a:spcBef>
              </a:pPr>
              <a:r>
                <a:rPr lang="en-US" sz="3619" b="1">
                  <a:solidFill>
                    <a:srgbClr val="FFFFFF"/>
                  </a:solidFill>
                  <a:latin typeface="Londrina Solid Heavy"/>
                  <a:ea typeface="Londrina Solid Heavy"/>
                  <a:cs typeface="Londrina Solid Heavy"/>
                  <a:sym typeface="Londrina Solid Heavy"/>
                </a:rPr>
                <a:t>4</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rot="-1425701">
            <a:off x="15786644" y="5934566"/>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rot="-4423176">
            <a:off x="5162406" y="1042998"/>
            <a:ext cx="8439216" cy="12612959"/>
          </a:xfrm>
          <a:custGeom>
            <a:avLst/>
            <a:gdLst/>
            <a:ahLst/>
            <a:cxnLst/>
            <a:rect l="l" t="t" r="r" b="b"/>
            <a:pathLst>
              <a:path w="8439216" h="12612959">
                <a:moveTo>
                  <a:pt x="0" y="0"/>
                </a:moveTo>
                <a:lnTo>
                  <a:pt x="8439216" y="0"/>
                </a:lnTo>
                <a:lnTo>
                  <a:pt x="8439216" y="12612959"/>
                </a:lnTo>
                <a:lnTo>
                  <a:pt x="0" y="126129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4" name="Freeform 4"/>
          <p:cNvSpPr/>
          <p:nvPr/>
        </p:nvSpPr>
        <p:spPr>
          <a:xfrm>
            <a:off x="7459301" y="3388260"/>
            <a:ext cx="3369397" cy="2438219"/>
          </a:xfrm>
          <a:custGeom>
            <a:avLst/>
            <a:gdLst/>
            <a:ahLst/>
            <a:cxnLst/>
            <a:rect l="l" t="t" r="r" b="b"/>
            <a:pathLst>
              <a:path w="3369397" h="2438219">
                <a:moveTo>
                  <a:pt x="0" y="0"/>
                </a:moveTo>
                <a:lnTo>
                  <a:pt x="3369398" y="0"/>
                </a:lnTo>
                <a:lnTo>
                  <a:pt x="3369398" y="2438219"/>
                </a:lnTo>
                <a:lnTo>
                  <a:pt x="0" y="24382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5" name="Freeform 5"/>
          <p:cNvSpPr/>
          <p:nvPr/>
        </p:nvSpPr>
        <p:spPr>
          <a:xfrm rot="357786">
            <a:off x="293684" y="-1877490"/>
            <a:ext cx="3043573" cy="5812379"/>
          </a:xfrm>
          <a:custGeom>
            <a:avLst/>
            <a:gdLst/>
            <a:ahLst/>
            <a:cxnLst/>
            <a:rect l="l" t="t" r="r" b="b"/>
            <a:pathLst>
              <a:path w="3043573" h="5812379">
                <a:moveTo>
                  <a:pt x="0" y="0"/>
                </a:moveTo>
                <a:lnTo>
                  <a:pt x="3043573" y="0"/>
                </a:lnTo>
                <a:lnTo>
                  <a:pt x="3043573" y="5812380"/>
                </a:lnTo>
                <a:lnTo>
                  <a:pt x="0" y="58123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6" name="TextBox 6"/>
          <p:cNvSpPr txBox="1"/>
          <p:nvPr/>
        </p:nvSpPr>
        <p:spPr>
          <a:xfrm>
            <a:off x="2959047" y="6120566"/>
            <a:ext cx="12369906" cy="2372097"/>
          </a:xfrm>
          <a:prstGeom prst="rect">
            <a:avLst/>
          </a:prstGeom>
        </p:spPr>
        <p:txBody>
          <a:bodyPr lIns="0" tIns="0" rIns="0" bIns="0" rtlCol="0" anchor="t">
            <a:spAutoFit/>
          </a:bodyPr>
          <a:lstStyle/>
          <a:p>
            <a:pPr algn="ctr">
              <a:lnSpc>
                <a:spcPts val="3600"/>
              </a:lnSpc>
            </a:pPr>
            <a:r>
              <a:rPr lang="en-US" sz="3000" dirty="0">
                <a:solidFill>
                  <a:srgbClr val="A2272C"/>
                </a:solidFill>
                <a:latin typeface="Agrandir"/>
                <a:ea typeface="Agrandir"/>
                <a:cs typeface="Agrandir"/>
                <a:sym typeface="Agrandir"/>
              </a:rPr>
              <a:t>Hypertension is diagnosed by measuring blood pressure with a cuff device. Multiple readings over time are needed to confirm a diagnosis. Some people may require 24-hour ambulatory blood pressure monitoring. Regular monitoring is essential, especially for individuals at risk.</a:t>
            </a:r>
          </a:p>
        </p:txBody>
      </p:sp>
      <p:sp>
        <p:nvSpPr>
          <p:cNvPr id="7" name="TextBox 7"/>
          <p:cNvSpPr txBox="1"/>
          <p:nvPr/>
        </p:nvSpPr>
        <p:spPr>
          <a:xfrm>
            <a:off x="3913740" y="1696933"/>
            <a:ext cx="10460521" cy="994866"/>
          </a:xfrm>
          <a:prstGeom prst="rect">
            <a:avLst/>
          </a:prstGeom>
        </p:spPr>
        <p:txBody>
          <a:bodyPr lIns="0" tIns="0" rIns="0" bIns="0" rtlCol="0" anchor="t">
            <a:spAutoFit/>
          </a:bodyPr>
          <a:lstStyle/>
          <a:p>
            <a:pPr marL="0" lvl="0" indent="0" algn="ctr">
              <a:lnSpc>
                <a:spcPts val="7752"/>
              </a:lnSpc>
            </a:pPr>
            <a:r>
              <a:rPr lang="en-US" sz="6800" b="1" dirty="0">
                <a:solidFill>
                  <a:srgbClr val="A2272C"/>
                </a:solidFill>
                <a:latin typeface="Londrina Solid Heavy"/>
                <a:ea typeface="Londrina Solid Heavy"/>
                <a:cs typeface="Londrina Solid Heavy"/>
                <a:sym typeface="Londrina Solid Heavy"/>
              </a:rPr>
              <a:t>DIAGNOSIS AND MONITORING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103</TotalTime>
  <Words>1084</Words>
  <Application>Microsoft Office PowerPoint</Application>
  <PresentationFormat>Custom</PresentationFormat>
  <Paragraphs>108</Paragraphs>
  <Slides>12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vt:lpstr>
      <vt:lpstr>Londrina Solid Heavy</vt:lpstr>
      <vt:lpstr>Agrandir</vt:lpstr>
      <vt:lpstr>Londrina Solid</vt:lpstr>
      <vt:lpstr>Arial</vt:lpstr>
      <vt:lpstr>Agrandir Bold</vt:lpstr>
      <vt:lpstr>Office Theme</vt:lpstr>
      <vt:lpstr>PowerPoint Presentation</vt:lpstr>
      <vt:lpstr>PowerPoint Presentation</vt:lpstr>
      <vt:lpstr>Agendas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Thandar Soe</cp:lastModifiedBy>
  <cp:revision>6</cp:revision>
  <dcterms:created xsi:type="dcterms:W3CDTF">2006-08-16T00:00:00Z</dcterms:created>
  <dcterms:modified xsi:type="dcterms:W3CDTF">2025-05-16T10:17:55Z</dcterms:modified>
  <dc:identifier>DAGnfUpJC1g</dc:identifier>
</cp:coreProperties>
</file>